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9"/>
  </p:notesMasterIdLst>
  <p:sldIdLst>
    <p:sldId id="555" r:id="rId2"/>
    <p:sldId id="550" r:id="rId3"/>
    <p:sldId id="458" r:id="rId4"/>
    <p:sldId id="459" r:id="rId5"/>
    <p:sldId id="486" r:id="rId6"/>
    <p:sldId id="487" r:id="rId7"/>
    <p:sldId id="488" r:id="rId8"/>
    <p:sldId id="489" r:id="rId9"/>
    <p:sldId id="490" r:id="rId10"/>
    <p:sldId id="541" r:id="rId11"/>
    <p:sldId id="568" r:id="rId12"/>
    <p:sldId id="491" r:id="rId13"/>
    <p:sldId id="492" r:id="rId14"/>
    <p:sldId id="493" r:id="rId15"/>
    <p:sldId id="494" r:id="rId16"/>
    <p:sldId id="495" r:id="rId17"/>
    <p:sldId id="496" r:id="rId18"/>
    <p:sldId id="497" r:id="rId19"/>
    <p:sldId id="474" r:id="rId20"/>
    <p:sldId id="571" r:id="rId21"/>
    <p:sldId id="475" r:id="rId22"/>
    <p:sldId id="476" r:id="rId23"/>
    <p:sldId id="477" r:id="rId24"/>
    <p:sldId id="478" r:id="rId25"/>
    <p:sldId id="479" r:id="rId26"/>
    <p:sldId id="570" r:id="rId27"/>
    <p:sldId id="502" r:id="rId28"/>
    <p:sldId id="504" r:id="rId29"/>
    <p:sldId id="505" r:id="rId30"/>
    <p:sldId id="506" r:id="rId31"/>
    <p:sldId id="551" r:id="rId32"/>
    <p:sldId id="524" r:id="rId33"/>
    <p:sldId id="525" r:id="rId34"/>
    <p:sldId id="526" r:id="rId35"/>
    <p:sldId id="530" r:id="rId36"/>
    <p:sldId id="528" r:id="rId37"/>
    <p:sldId id="553" r:id="rId38"/>
    <p:sldId id="565" r:id="rId39"/>
    <p:sldId id="531" r:id="rId40"/>
    <p:sldId id="532" r:id="rId41"/>
    <p:sldId id="533" r:id="rId42"/>
    <p:sldId id="534" r:id="rId43"/>
    <p:sldId id="535" r:id="rId44"/>
    <p:sldId id="537" r:id="rId45"/>
    <p:sldId id="536" r:id="rId46"/>
    <p:sldId id="538" r:id="rId47"/>
    <p:sldId id="572" r:id="rId4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华文彩云" panose="020108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彩云"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36" autoAdjust="0"/>
  </p:normalViewPr>
  <p:slideViewPr>
    <p:cSldViewPr>
      <p:cViewPr varScale="1">
        <p:scale>
          <a:sx n="149" d="100"/>
          <a:sy n="149" d="100"/>
        </p:scale>
        <p:origin x="4578" y="11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3" Type="http://schemas.openxmlformats.org/officeDocument/2006/relationships/slide" Target="slides/slide8.xml"/><Relationship Id="rId7" Type="http://schemas.openxmlformats.org/officeDocument/2006/relationships/slide" Target="slides/slide16.xml"/><Relationship Id="rId2" Type="http://schemas.openxmlformats.org/officeDocument/2006/relationships/slide" Target="slides/slide7.xml"/><Relationship Id="rId1" Type="http://schemas.openxmlformats.org/officeDocument/2006/relationships/slide" Target="slides/slide5.xml"/><Relationship Id="rId6" Type="http://schemas.openxmlformats.org/officeDocument/2006/relationships/slide" Target="slides/slide15.xml"/><Relationship Id="rId5" Type="http://schemas.openxmlformats.org/officeDocument/2006/relationships/slide" Target="slides/slide12.xml"/><Relationship Id="rId4" Type="http://schemas.openxmlformats.org/officeDocument/2006/relationships/slide" Target="slides/slide9.xml"/><Relationship Id="rId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520E59E4-F95C-46B1-AA62-FA58B9B02FEA}"/>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anose="02020603050405020304" pitchFamily="18" charset="0"/>
                <a:ea typeface="宋体" panose="02010600030101010101" pitchFamily="2" charset="-122"/>
              </a:defRPr>
            </a:lvl1pPr>
          </a:lstStyle>
          <a:p>
            <a:pPr>
              <a:defRPr/>
            </a:pPr>
            <a:endParaRPr lang="en-US" altLang="zh-CN"/>
          </a:p>
        </p:txBody>
      </p:sp>
      <p:sp>
        <p:nvSpPr>
          <p:cNvPr id="167939" name="Rectangle 3">
            <a:extLst>
              <a:ext uri="{FF2B5EF4-FFF2-40B4-BE49-F238E27FC236}">
                <a16:creationId xmlns:a16="http://schemas.microsoft.com/office/drawing/2014/main" id="{C6607145-71D3-4762-A319-89EE4267B8C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anose="02020603050405020304" pitchFamily="18" charset="0"/>
                <a:ea typeface="宋体" panose="02010600030101010101"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8CD53C3C-8AF8-4D7D-BB5C-A088298F9C0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a:extLst>
              <a:ext uri="{FF2B5EF4-FFF2-40B4-BE49-F238E27FC236}">
                <a16:creationId xmlns:a16="http://schemas.microsoft.com/office/drawing/2014/main" id="{0CD0E472-2003-4CD8-824E-5BC2A4891620}"/>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7942" name="Rectangle 6">
            <a:extLst>
              <a:ext uri="{FF2B5EF4-FFF2-40B4-BE49-F238E27FC236}">
                <a16:creationId xmlns:a16="http://schemas.microsoft.com/office/drawing/2014/main" id="{4A3FB1D5-FC2E-4157-9C68-5A94906ECC3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anose="02020603050405020304" pitchFamily="18" charset="0"/>
                <a:ea typeface="宋体" panose="02010600030101010101" pitchFamily="2" charset="-122"/>
              </a:defRPr>
            </a:lvl1pPr>
          </a:lstStyle>
          <a:p>
            <a:pPr>
              <a:defRPr/>
            </a:pPr>
            <a:endParaRPr lang="en-US" altLang="zh-CN"/>
          </a:p>
        </p:txBody>
      </p:sp>
      <p:sp>
        <p:nvSpPr>
          <p:cNvPr id="167943" name="Rectangle 7">
            <a:extLst>
              <a:ext uri="{FF2B5EF4-FFF2-40B4-BE49-F238E27FC236}">
                <a16:creationId xmlns:a16="http://schemas.microsoft.com/office/drawing/2014/main" id="{0B0A664F-B202-45B8-8293-E947473CC57E}"/>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ea typeface="宋体" panose="02010600030101010101" pitchFamily="2" charset="-122"/>
              </a:defRPr>
            </a:lvl1pPr>
          </a:lstStyle>
          <a:p>
            <a:pPr>
              <a:defRPr/>
            </a:pPr>
            <a:fld id="{D04B1D29-FAE9-486B-B057-EF4EB447B81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AFB96B0-DE56-4B91-A879-ED2F9CB6A5AD}" type="slidenum">
              <a:rPr lang="zh-CN" altLang="en-US" sz="1300"/>
              <a:pPr>
                <a:spcBef>
                  <a:spcPct val="0"/>
                </a:spcBef>
              </a:pPr>
              <a:t>1</a:t>
            </a:fld>
            <a:endParaRPr lang="en-US" altLang="zh-CN" sz="1300"/>
          </a:p>
        </p:txBody>
      </p:sp>
    </p:spTree>
    <p:extLst>
      <p:ext uri="{BB962C8B-B14F-4D97-AF65-F5344CB8AC3E}">
        <p14:creationId xmlns:p14="http://schemas.microsoft.com/office/powerpoint/2010/main" val="90095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F008F105-52F8-4CFB-A202-35F3387731A6}"/>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2F7F2BDB-84B0-464C-A8E3-BB6756B03D4A}"/>
              </a:ext>
            </a:extLst>
          </p:cNvPr>
          <p:cNvSpPr>
            <a:spLocks noGrp="1" noChangeArrowheads="1"/>
          </p:cNvSpPr>
          <p:nvPr>
            <p:ph type="body" idx="1"/>
          </p:nvPr>
        </p:nvSpPr>
        <p:spPr>
          <a:noFill/>
        </p:spPr>
        <p:txBody>
          <a:bodyPr/>
          <a:lstStyle/>
          <a:p>
            <a:r>
              <a:rPr lang="zh-CN" altLang="en-US"/>
              <a:t>小球表面就有周围环境的影像</a:t>
            </a:r>
          </a:p>
        </p:txBody>
      </p:sp>
      <p:sp>
        <p:nvSpPr>
          <p:cNvPr id="19460" name="灯片编号占位符 3">
            <a:extLst>
              <a:ext uri="{FF2B5EF4-FFF2-40B4-BE49-F238E27FC236}">
                <a16:creationId xmlns:a16="http://schemas.microsoft.com/office/drawing/2014/main" id="{8EF9D6B1-C4A0-419A-8E7B-80B7C2AC97A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华文彩云" panose="02010800040101010101" pitchFamily="2" charset="-122"/>
              </a:defRPr>
            </a:lvl1pPr>
            <a:lvl2pPr marL="742950" indent="-285750">
              <a:defRPr>
                <a:solidFill>
                  <a:schemeClr val="tx1"/>
                </a:solidFill>
                <a:latin typeface="Arial" panose="020B0604020202020204" pitchFamily="34" charset="0"/>
                <a:ea typeface="华文彩云" panose="02010800040101010101" pitchFamily="2" charset="-122"/>
              </a:defRPr>
            </a:lvl2pPr>
            <a:lvl3pPr marL="1143000" indent="-228600">
              <a:defRPr>
                <a:solidFill>
                  <a:schemeClr val="tx1"/>
                </a:solidFill>
                <a:latin typeface="Arial" panose="020B0604020202020204" pitchFamily="34" charset="0"/>
                <a:ea typeface="华文彩云" panose="02010800040101010101" pitchFamily="2" charset="-122"/>
              </a:defRPr>
            </a:lvl3pPr>
            <a:lvl4pPr marL="1600200" indent="-228600">
              <a:defRPr>
                <a:solidFill>
                  <a:schemeClr val="tx1"/>
                </a:solidFill>
                <a:latin typeface="Arial" panose="020B0604020202020204" pitchFamily="34" charset="0"/>
                <a:ea typeface="华文彩云" panose="02010800040101010101" pitchFamily="2" charset="-122"/>
              </a:defRPr>
            </a:lvl4pPr>
            <a:lvl5pPr marL="2057400" indent="-228600">
              <a:defRPr>
                <a:solidFill>
                  <a:schemeClr val="tx1"/>
                </a:solidFill>
                <a:latin typeface="Arial" panose="020B0604020202020204" pitchFamily="34" charset="0"/>
                <a:ea typeface="华文彩云" panose="0201080004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华文彩云" panose="02010800040101010101" pitchFamily="2" charset="-122"/>
              </a:defRPr>
            </a:lvl9pPr>
          </a:lstStyle>
          <a:p>
            <a:fld id="{E653FCE7-F27A-4AF4-B408-B709C37547DF}" type="slidenum">
              <a:rPr lang="en-US" altLang="zh-CN" smtClean="0">
                <a:latin typeface="Times New Roman" panose="02020603050405020304" pitchFamily="18" charset="0"/>
                <a:ea typeface="宋体" panose="02010600030101010101" pitchFamily="2" charset="-122"/>
              </a:rPr>
              <a:pPr/>
              <a:t>31</a:t>
            </a:fld>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776D-0CDC-4F57-8171-9C16569B87C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4E07738-A767-4BF9-8359-6FCE0860844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C843010F-8ECD-442C-8746-565ABA3073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8160FD3-3418-4D9E-8A28-C917C8D6B4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D78D0BF-7561-4EA5-97BC-456C5D3E5A3C}"/>
              </a:ext>
            </a:extLst>
          </p:cNvPr>
          <p:cNvSpPr>
            <a:spLocks noGrp="1" noChangeArrowheads="1"/>
          </p:cNvSpPr>
          <p:nvPr>
            <p:ph type="sldNum" sz="quarter" idx="12"/>
          </p:nvPr>
        </p:nvSpPr>
        <p:spPr>
          <a:ln/>
        </p:spPr>
        <p:txBody>
          <a:bodyPr/>
          <a:lstStyle>
            <a:lvl1pPr>
              <a:defRPr/>
            </a:lvl1pPr>
          </a:lstStyle>
          <a:p>
            <a:pPr>
              <a:defRPr/>
            </a:pPr>
            <a:fld id="{CB3C2446-1AA2-458E-9E85-E77EF3D38C5C}" type="slidenum">
              <a:rPr lang="en-US" altLang="zh-CN"/>
              <a:pPr>
                <a:defRPr/>
              </a:pPr>
              <a:t>‹#›</a:t>
            </a:fld>
            <a:endParaRPr lang="en-US" altLang="zh-CN"/>
          </a:p>
        </p:txBody>
      </p:sp>
    </p:spTree>
    <p:extLst>
      <p:ext uri="{BB962C8B-B14F-4D97-AF65-F5344CB8AC3E}">
        <p14:creationId xmlns:p14="http://schemas.microsoft.com/office/powerpoint/2010/main" val="1913917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DC3E0-C433-4068-A7EF-74E72F62755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81064-222F-4988-AAA1-1C475C53619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8992961-2BE5-48F4-8EB2-1B6FB21948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74D68E3-A0EA-4097-961B-C1228B5A74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CFBED7C-AB6C-4480-9E1E-D8B338F60463}"/>
              </a:ext>
            </a:extLst>
          </p:cNvPr>
          <p:cNvSpPr>
            <a:spLocks noGrp="1" noChangeArrowheads="1"/>
          </p:cNvSpPr>
          <p:nvPr>
            <p:ph type="sldNum" sz="quarter" idx="12"/>
          </p:nvPr>
        </p:nvSpPr>
        <p:spPr>
          <a:ln/>
        </p:spPr>
        <p:txBody>
          <a:bodyPr/>
          <a:lstStyle>
            <a:lvl1pPr>
              <a:defRPr/>
            </a:lvl1pPr>
          </a:lstStyle>
          <a:p>
            <a:pPr>
              <a:defRPr/>
            </a:pPr>
            <a:fld id="{F24C4926-21E5-4980-91C1-58C5D1B0B346}" type="slidenum">
              <a:rPr lang="en-US" altLang="zh-CN"/>
              <a:pPr>
                <a:defRPr/>
              </a:pPr>
              <a:t>‹#›</a:t>
            </a:fld>
            <a:endParaRPr lang="en-US" altLang="zh-CN"/>
          </a:p>
        </p:txBody>
      </p:sp>
    </p:spTree>
    <p:extLst>
      <p:ext uri="{BB962C8B-B14F-4D97-AF65-F5344CB8AC3E}">
        <p14:creationId xmlns:p14="http://schemas.microsoft.com/office/powerpoint/2010/main" val="228836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1AA026D-B016-4032-A0AD-EC264AF1C623}"/>
              </a:ext>
            </a:extLst>
          </p:cNvPr>
          <p:cNvSpPr>
            <a:spLocks noGrp="1"/>
          </p:cNvSpPr>
          <p:nvPr>
            <p:ph type="title" orient="vert"/>
          </p:nvPr>
        </p:nvSpPr>
        <p:spPr>
          <a:xfrm>
            <a:off x="6781800" y="76200"/>
            <a:ext cx="22098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8F31B27-8E97-456C-9410-D0D5629036E0}"/>
              </a:ext>
            </a:extLst>
          </p:cNvPr>
          <p:cNvSpPr>
            <a:spLocks noGrp="1"/>
          </p:cNvSpPr>
          <p:nvPr>
            <p:ph type="body" orient="vert" idx="1"/>
          </p:nvPr>
        </p:nvSpPr>
        <p:spPr>
          <a:xfrm>
            <a:off x="152400" y="76200"/>
            <a:ext cx="6477000" cy="63246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D64A592-42EE-4174-95FC-771E1863CE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A619E6D-AD80-416A-A19B-287011AFB8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72B3ABB-32B7-478F-A6E8-17C8F9540FAD}"/>
              </a:ext>
            </a:extLst>
          </p:cNvPr>
          <p:cNvSpPr>
            <a:spLocks noGrp="1" noChangeArrowheads="1"/>
          </p:cNvSpPr>
          <p:nvPr>
            <p:ph type="sldNum" sz="quarter" idx="12"/>
          </p:nvPr>
        </p:nvSpPr>
        <p:spPr>
          <a:ln/>
        </p:spPr>
        <p:txBody>
          <a:bodyPr/>
          <a:lstStyle>
            <a:lvl1pPr>
              <a:defRPr/>
            </a:lvl1pPr>
          </a:lstStyle>
          <a:p>
            <a:pPr>
              <a:defRPr/>
            </a:pPr>
            <a:fld id="{84314AE3-3FA6-4E99-8D8C-8D856F76BDE5}" type="slidenum">
              <a:rPr lang="en-US" altLang="zh-CN"/>
              <a:pPr>
                <a:defRPr/>
              </a:pPr>
              <a:t>‹#›</a:t>
            </a:fld>
            <a:endParaRPr lang="en-US" altLang="zh-CN"/>
          </a:p>
        </p:txBody>
      </p:sp>
    </p:spTree>
    <p:extLst>
      <p:ext uri="{BB962C8B-B14F-4D97-AF65-F5344CB8AC3E}">
        <p14:creationId xmlns:p14="http://schemas.microsoft.com/office/powerpoint/2010/main" val="2890853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AFBDF-8E90-4687-BBF0-1AC04FC2F4D1}"/>
              </a:ext>
            </a:extLst>
          </p:cNvPr>
          <p:cNvSpPr>
            <a:spLocks noGrp="1"/>
          </p:cNvSpPr>
          <p:nvPr>
            <p:ph type="title"/>
          </p:nvPr>
        </p:nvSpPr>
        <p:spPr>
          <a:xfrm>
            <a:off x="152400" y="76200"/>
            <a:ext cx="8763000" cy="9144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9FBF4B-6BEA-4125-AA44-72E830775D29}"/>
              </a:ext>
            </a:extLst>
          </p:cNvPr>
          <p:cNvSpPr>
            <a:spLocks noGrp="1"/>
          </p:cNvSpPr>
          <p:nvPr>
            <p:ph type="body" sz="half" idx="1"/>
          </p:nvPr>
        </p:nvSpPr>
        <p:spPr>
          <a:xfrm>
            <a:off x="228600" y="1219200"/>
            <a:ext cx="4305300" cy="5181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1B7C836-3C8B-414D-9BC3-4B69F01AFF60}"/>
              </a:ext>
            </a:extLst>
          </p:cNvPr>
          <p:cNvSpPr>
            <a:spLocks noGrp="1"/>
          </p:cNvSpPr>
          <p:nvPr>
            <p:ph sz="half" idx="2"/>
          </p:nvPr>
        </p:nvSpPr>
        <p:spPr>
          <a:xfrm>
            <a:off x="4686300" y="1219200"/>
            <a:ext cx="4305300" cy="5181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ABF4F23-AD47-4E9F-A477-7877B7C898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DE2EB1-2FAC-4503-83D6-C6B55CC7C2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2B75767-692B-431B-AF85-962A2FC49BAB}"/>
              </a:ext>
            </a:extLst>
          </p:cNvPr>
          <p:cNvSpPr>
            <a:spLocks noGrp="1" noChangeArrowheads="1"/>
          </p:cNvSpPr>
          <p:nvPr>
            <p:ph type="sldNum" sz="quarter" idx="12"/>
          </p:nvPr>
        </p:nvSpPr>
        <p:spPr>
          <a:ln/>
        </p:spPr>
        <p:txBody>
          <a:bodyPr/>
          <a:lstStyle>
            <a:lvl1pPr>
              <a:defRPr/>
            </a:lvl1pPr>
          </a:lstStyle>
          <a:p>
            <a:pPr>
              <a:defRPr/>
            </a:pPr>
            <a:fld id="{F79D8FA3-3751-40BA-8B6D-4F62DFFC0BFE}" type="slidenum">
              <a:rPr lang="en-US" altLang="zh-CN"/>
              <a:pPr>
                <a:defRPr/>
              </a:pPr>
              <a:t>‹#›</a:t>
            </a:fld>
            <a:endParaRPr lang="en-US" altLang="zh-CN"/>
          </a:p>
        </p:txBody>
      </p:sp>
    </p:spTree>
    <p:extLst>
      <p:ext uri="{BB962C8B-B14F-4D97-AF65-F5344CB8AC3E}">
        <p14:creationId xmlns:p14="http://schemas.microsoft.com/office/powerpoint/2010/main" val="2331337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D840E-07F7-485E-96AE-CB2EADD9E552}"/>
              </a:ext>
            </a:extLst>
          </p:cNvPr>
          <p:cNvSpPr>
            <a:spLocks noGrp="1"/>
          </p:cNvSpPr>
          <p:nvPr>
            <p:ph type="title"/>
          </p:nvPr>
        </p:nvSpPr>
        <p:spPr>
          <a:xfrm>
            <a:off x="152400" y="76200"/>
            <a:ext cx="8763000" cy="9144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20FDB3-1716-4DA3-AAB9-A25598D1DA08}"/>
              </a:ext>
            </a:extLst>
          </p:cNvPr>
          <p:cNvSpPr>
            <a:spLocks noGrp="1"/>
          </p:cNvSpPr>
          <p:nvPr>
            <p:ph type="body" sz="half" idx="1"/>
          </p:nvPr>
        </p:nvSpPr>
        <p:spPr>
          <a:xfrm>
            <a:off x="228600" y="1219200"/>
            <a:ext cx="4305300" cy="5181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58E7387-EBA2-4324-9FBE-C97DC27B683C}"/>
              </a:ext>
            </a:extLst>
          </p:cNvPr>
          <p:cNvSpPr>
            <a:spLocks noGrp="1"/>
          </p:cNvSpPr>
          <p:nvPr>
            <p:ph sz="quarter" idx="2"/>
          </p:nvPr>
        </p:nvSpPr>
        <p:spPr>
          <a:xfrm>
            <a:off x="4686300" y="1219200"/>
            <a:ext cx="4305300" cy="2514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21BED513-8F2A-4D85-A0A1-C0964F33EF59}"/>
              </a:ext>
            </a:extLst>
          </p:cNvPr>
          <p:cNvSpPr>
            <a:spLocks noGrp="1"/>
          </p:cNvSpPr>
          <p:nvPr>
            <p:ph sz="quarter" idx="3"/>
          </p:nvPr>
        </p:nvSpPr>
        <p:spPr>
          <a:xfrm>
            <a:off x="4686300" y="3886200"/>
            <a:ext cx="4305300" cy="2514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04854AE-FE7D-4A3B-BB96-DF02866AB5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B57ACD80-5E7E-4729-B771-71D458D688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B395C80-7A0D-4E0D-843B-9E264BFA48BD}"/>
              </a:ext>
            </a:extLst>
          </p:cNvPr>
          <p:cNvSpPr>
            <a:spLocks noGrp="1" noChangeArrowheads="1"/>
          </p:cNvSpPr>
          <p:nvPr>
            <p:ph type="sldNum" sz="quarter" idx="12"/>
          </p:nvPr>
        </p:nvSpPr>
        <p:spPr>
          <a:ln/>
        </p:spPr>
        <p:txBody>
          <a:bodyPr/>
          <a:lstStyle>
            <a:lvl1pPr>
              <a:defRPr/>
            </a:lvl1pPr>
          </a:lstStyle>
          <a:p>
            <a:pPr>
              <a:defRPr/>
            </a:pPr>
            <a:fld id="{5A0A58A2-623D-4CCA-80D1-B23E0E0E0AFB}" type="slidenum">
              <a:rPr lang="en-US" altLang="zh-CN"/>
              <a:pPr>
                <a:defRPr/>
              </a:pPr>
              <a:t>‹#›</a:t>
            </a:fld>
            <a:endParaRPr lang="en-US" altLang="zh-CN"/>
          </a:p>
        </p:txBody>
      </p:sp>
    </p:spTree>
    <p:extLst>
      <p:ext uri="{BB962C8B-B14F-4D97-AF65-F5344CB8AC3E}">
        <p14:creationId xmlns:p14="http://schemas.microsoft.com/office/powerpoint/2010/main" val="406935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8DFCF-A8E5-42B3-AC2B-FC4234BAB5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C78D2F-856A-47F6-B18E-12A251D6A15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E41352F-052C-40AC-82D6-00ECF385BD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C44761C-C102-46D4-9947-945B83ED1B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2DD41F5-25C9-4E98-8C79-70BBA54F5B10}"/>
              </a:ext>
            </a:extLst>
          </p:cNvPr>
          <p:cNvSpPr>
            <a:spLocks noGrp="1" noChangeArrowheads="1"/>
          </p:cNvSpPr>
          <p:nvPr>
            <p:ph type="sldNum" sz="quarter" idx="12"/>
          </p:nvPr>
        </p:nvSpPr>
        <p:spPr>
          <a:ln/>
        </p:spPr>
        <p:txBody>
          <a:bodyPr/>
          <a:lstStyle>
            <a:lvl1pPr>
              <a:defRPr/>
            </a:lvl1pPr>
          </a:lstStyle>
          <a:p>
            <a:pPr>
              <a:defRPr/>
            </a:pPr>
            <a:fld id="{E9BA0351-F37E-44EB-99DA-95F6B9B2AA0B}" type="slidenum">
              <a:rPr lang="en-US" altLang="zh-CN"/>
              <a:pPr>
                <a:defRPr/>
              </a:pPr>
              <a:t>‹#›</a:t>
            </a:fld>
            <a:endParaRPr lang="en-US" altLang="zh-CN"/>
          </a:p>
        </p:txBody>
      </p:sp>
    </p:spTree>
    <p:extLst>
      <p:ext uri="{BB962C8B-B14F-4D97-AF65-F5344CB8AC3E}">
        <p14:creationId xmlns:p14="http://schemas.microsoft.com/office/powerpoint/2010/main" val="153982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DBE0D-DD9D-454E-8031-41003E42C6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653746-3C3E-42D8-B375-B628CF006C5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E4C85ED1-3330-4D1B-B46B-3FD8258F06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2F454FA-7515-470F-91B2-64A676E122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A9F05D0-C81E-4311-B33C-0DA5DAC16D29}"/>
              </a:ext>
            </a:extLst>
          </p:cNvPr>
          <p:cNvSpPr>
            <a:spLocks noGrp="1" noChangeArrowheads="1"/>
          </p:cNvSpPr>
          <p:nvPr>
            <p:ph type="sldNum" sz="quarter" idx="12"/>
          </p:nvPr>
        </p:nvSpPr>
        <p:spPr>
          <a:ln/>
        </p:spPr>
        <p:txBody>
          <a:bodyPr/>
          <a:lstStyle>
            <a:lvl1pPr>
              <a:defRPr/>
            </a:lvl1pPr>
          </a:lstStyle>
          <a:p>
            <a:pPr>
              <a:defRPr/>
            </a:pPr>
            <a:fld id="{CE62AF44-9DE5-43D4-ACD1-B4C0613C4171}" type="slidenum">
              <a:rPr lang="en-US" altLang="zh-CN"/>
              <a:pPr>
                <a:defRPr/>
              </a:pPr>
              <a:t>‹#›</a:t>
            </a:fld>
            <a:endParaRPr lang="en-US" altLang="zh-CN"/>
          </a:p>
        </p:txBody>
      </p:sp>
    </p:spTree>
    <p:extLst>
      <p:ext uri="{BB962C8B-B14F-4D97-AF65-F5344CB8AC3E}">
        <p14:creationId xmlns:p14="http://schemas.microsoft.com/office/powerpoint/2010/main" val="4224740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14A6F-664A-405B-A00C-4BAC3C509F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D51835-5F1D-4FD8-B398-E1A03412ABE4}"/>
              </a:ext>
            </a:extLst>
          </p:cNvPr>
          <p:cNvSpPr>
            <a:spLocks noGrp="1"/>
          </p:cNvSpPr>
          <p:nvPr>
            <p:ph sz="half" idx="1"/>
          </p:nvPr>
        </p:nvSpPr>
        <p:spPr>
          <a:xfrm>
            <a:off x="228600" y="1219200"/>
            <a:ext cx="4305300" cy="5181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9F4CC0-E8FE-4105-8EF0-20D2A6E270B1}"/>
              </a:ext>
            </a:extLst>
          </p:cNvPr>
          <p:cNvSpPr>
            <a:spLocks noGrp="1"/>
          </p:cNvSpPr>
          <p:nvPr>
            <p:ph sz="half" idx="2"/>
          </p:nvPr>
        </p:nvSpPr>
        <p:spPr>
          <a:xfrm>
            <a:off x="4686300" y="1219200"/>
            <a:ext cx="4305300" cy="5181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0C93175-DC1A-417A-82FD-317DF4792D3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B331430-B52D-4219-A207-A25567CC54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D4993E9-08E3-40EE-8C34-86DC933173B8}"/>
              </a:ext>
            </a:extLst>
          </p:cNvPr>
          <p:cNvSpPr>
            <a:spLocks noGrp="1" noChangeArrowheads="1"/>
          </p:cNvSpPr>
          <p:nvPr>
            <p:ph type="sldNum" sz="quarter" idx="12"/>
          </p:nvPr>
        </p:nvSpPr>
        <p:spPr>
          <a:ln/>
        </p:spPr>
        <p:txBody>
          <a:bodyPr/>
          <a:lstStyle>
            <a:lvl1pPr>
              <a:defRPr/>
            </a:lvl1pPr>
          </a:lstStyle>
          <a:p>
            <a:pPr>
              <a:defRPr/>
            </a:pPr>
            <a:fld id="{2FCD9E4A-5C0F-43A4-A7FF-DEFB4F18292D}" type="slidenum">
              <a:rPr lang="en-US" altLang="zh-CN"/>
              <a:pPr>
                <a:defRPr/>
              </a:pPr>
              <a:t>‹#›</a:t>
            </a:fld>
            <a:endParaRPr lang="en-US" altLang="zh-CN"/>
          </a:p>
        </p:txBody>
      </p:sp>
    </p:spTree>
    <p:extLst>
      <p:ext uri="{BB962C8B-B14F-4D97-AF65-F5344CB8AC3E}">
        <p14:creationId xmlns:p14="http://schemas.microsoft.com/office/powerpoint/2010/main" val="2177927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AE72E-DE92-48AB-9C1E-3CF38C0FA1A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84A46E8-F149-41BF-AB58-F74DD79E4B3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69040C7-15C5-46AA-9729-D11BF1B1277B}"/>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BC9E515-E3F5-4203-87AF-D3FADB5C29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30E2631-6E8E-4972-B93C-705949B0E551}"/>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89EA350-8019-4076-A634-98BE637EF5E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CA6559A-3E50-4B8F-85C1-4EACC2C1E3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CE2BB09-2CC8-460A-AAC4-F1B73BF3C7E8}"/>
              </a:ext>
            </a:extLst>
          </p:cNvPr>
          <p:cNvSpPr>
            <a:spLocks noGrp="1" noChangeArrowheads="1"/>
          </p:cNvSpPr>
          <p:nvPr>
            <p:ph type="sldNum" sz="quarter" idx="12"/>
          </p:nvPr>
        </p:nvSpPr>
        <p:spPr>
          <a:ln/>
        </p:spPr>
        <p:txBody>
          <a:bodyPr/>
          <a:lstStyle>
            <a:lvl1pPr>
              <a:defRPr/>
            </a:lvl1pPr>
          </a:lstStyle>
          <a:p>
            <a:pPr>
              <a:defRPr/>
            </a:pPr>
            <a:fld id="{4E05C2E9-54F2-4F02-B87C-49B3196F60A7}" type="slidenum">
              <a:rPr lang="en-US" altLang="zh-CN"/>
              <a:pPr>
                <a:defRPr/>
              </a:pPr>
              <a:t>‹#›</a:t>
            </a:fld>
            <a:endParaRPr lang="en-US" altLang="zh-CN"/>
          </a:p>
        </p:txBody>
      </p:sp>
    </p:spTree>
    <p:extLst>
      <p:ext uri="{BB962C8B-B14F-4D97-AF65-F5344CB8AC3E}">
        <p14:creationId xmlns:p14="http://schemas.microsoft.com/office/powerpoint/2010/main" val="379970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100F8-8BF9-482F-BE90-8A978FBCDBA4}"/>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A83B6CA-565C-408C-875E-5081DBE5C0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C5E2AE7-7A3C-4D50-B323-F96BA862F7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FE73CA1-286D-49AF-8294-B0E59C2BED88}"/>
              </a:ext>
            </a:extLst>
          </p:cNvPr>
          <p:cNvSpPr>
            <a:spLocks noGrp="1" noChangeArrowheads="1"/>
          </p:cNvSpPr>
          <p:nvPr>
            <p:ph type="sldNum" sz="quarter" idx="12"/>
          </p:nvPr>
        </p:nvSpPr>
        <p:spPr>
          <a:ln/>
        </p:spPr>
        <p:txBody>
          <a:bodyPr/>
          <a:lstStyle>
            <a:lvl1pPr>
              <a:defRPr/>
            </a:lvl1pPr>
          </a:lstStyle>
          <a:p>
            <a:pPr>
              <a:defRPr/>
            </a:pPr>
            <a:fld id="{BFD9AF8A-8C63-4E8B-99EB-A19CFF48E250}" type="slidenum">
              <a:rPr lang="en-US" altLang="zh-CN"/>
              <a:pPr>
                <a:defRPr/>
              </a:pPr>
              <a:t>‹#›</a:t>
            </a:fld>
            <a:endParaRPr lang="en-US" altLang="zh-CN"/>
          </a:p>
        </p:txBody>
      </p:sp>
    </p:spTree>
    <p:extLst>
      <p:ext uri="{BB962C8B-B14F-4D97-AF65-F5344CB8AC3E}">
        <p14:creationId xmlns:p14="http://schemas.microsoft.com/office/powerpoint/2010/main" val="2389037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C81233A-F046-4CD6-9C74-FFCEE75BC8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14A24953-D6F5-4178-BDF7-E6329EBBB37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487D209-B4B7-4CFA-9B73-3AF1BDEBCB41}"/>
              </a:ext>
            </a:extLst>
          </p:cNvPr>
          <p:cNvSpPr>
            <a:spLocks noGrp="1" noChangeArrowheads="1"/>
          </p:cNvSpPr>
          <p:nvPr>
            <p:ph type="sldNum" sz="quarter" idx="12"/>
          </p:nvPr>
        </p:nvSpPr>
        <p:spPr>
          <a:ln/>
        </p:spPr>
        <p:txBody>
          <a:bodyPr/>
          <a:lstStyle>
            <a:lvl1pPr>
              <a:defRPr/>
            </a:lvl1pPr>
          </a:lstStyle>
          <a:p>
            <a:pPr>
              <a:defRPr/>
            </a:pPr>
            <a:fld id="{2980B321-DDFC-4AF5-A64A-0529AC41DD1A}" type="slidenum">
              <a:rPr lang="en-US" altLang="zh-CN"/>
              <a:pPr>
                <a:defRPr/>
              </a:pPr>
              <a:t>‹#›</a:t>
            </a:fld>
            <a:endParaRPr lang="en-US" altLang="zh-CN"/>
          </a:p>
        </p:txBody>
      </p:sp>
    </p:spTree>
    <p:extLst>
      <p:ext uri="{BB962C8B-B14F-4D97-AF65-F5344CB8AC3E}">
        <p14:creationId xmlns:p14="http://schemas.microsoft.com/office/powerpoint/2010/main" val="161203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E00F-8596-419F-A1C3-9C99BCBB935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EB42A6-9997-4FC4-8B73-2882E1BEF00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70D67D-AD9C-4983-9946-B0CD417075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D06A70BC-2D17-4BEB-84AA-0E6D67D43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8501150-002B-4CD7-A3C2-E245B6EDD6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0A0882B-6FDB-4399-B921-C4D95C40FD60}"/>
              </a:ext>
            </a:extLst>
          </p:cNvPr>
          <p:cNvSpPr>
            <a:spLocks noGrp="1" noChangeArrowheads="1"/>
          </p:cNvSpPr>
          <p:nvPr>
            <p:ph type="sldNum" sz="quarter" idx="12"/>
          </p:nvPr>
        </p:nvSpPr>
        <p:spPr>
          <a:ln/>
        </p:spPr>
        <p:txBody>
          <a:bodyPr/>
          <a:lstStyle>
            <a:lvl1pPr>
              <a:defRPr/>
            </a:lvl1pPr>
          </a:lstStyle>
          <a:p>
            <a:pPr>
              <a:defRPr/>
            </a:pPr>
            <a:fld id="{C318030C-3F2B-4A6D-9CE6-41A57E351A29}" type="slidenum">
              <a:rPr lang="en-US" altLang="zh-CN"/>
              <a:pPr>
                <a:defRPr/>
              </a:pPr>
              <a:t>‹#›</a:t>
            </a:fld>
            <a:endParaRPr lang="en-US" altLang="zh-CN"/>
          </a:p>
        </p:txBody>
      </p:sp>
    </p:spTree>
    <p:extLst>
      <p:ext uri="{BB962C8B-B14F-4D97-AF65-F5344CB8AC3E}">
        <p14:creationId xmlns:p14="http://schemas.microsoft.com/office/powerpoint/2010/main" val="107042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82F0F-EE73-4781-9E2E-2BB8AF85826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9C5261-D8DE-48D7-BAF5-0DE8EF60CD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3FA0EEFC-0F73-4A40-822F-3E991EC1D7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A8F68341-805E-4BE9-8F4C-04745E2AE5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7D5DA5E-BEBF-4494-A97F-D9DEF727CA5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FD5BABE-E301-40D0-BAD5-171927C486F8}"/>
              </a:ext>
            </a:extLst>
          </p:cNvPr>
          <p:cNvSpPr>
            <a:spLocks noGrp="1" noChangeArrowheads="1"/>
          </p:cNvSpPr>
          <p:nvPr>
            <p:ph type="sldNum" sz="quarter" idx="12"/>
          </p:nvPr>
        </p:nvSpPr>
        <p:spPr>
          <a:ln/>
        </p:spPr>
        <p:txBody>
          <a:bodyPr/>
          <a:lstStyle>
            <a:lvl1pPr>
              <a:defRPr/>
            </a:lvl1pPr>
          </a:lstStyle>
          <a:p>
            <a:pPr>
              <a:defRPr/>
            </a:pPr>
            <a:fld id="{2356CC07-9367-4A5A-A228-27DF7706BB84}" type="slidenum">
              <a:rPr lang="en-US" altLang="zh-CN"/>
              <a:pPr>
                <a:defRPr/>
              </a:pPr>
              <a:t>‹#›</a:t>
            </a:fld>
            <a:endParaRPr lang="en-US" altLang="zh-CN"/>
          </a:p>
        </p:txBody>
      </p:sp>
    </p:spTree>
    <p:extLst>
      <p:ext uri="{BB962C8B-B14F-4D97-AF65-F5344CB8AC3E}">
        <p14:creationId xmlns:p14="http://schemas.microsoft.com/office/powerpoint/2010/main" val="1896773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9979672-464E-4634-88F1-783CB1004E67}"/>
              </a:ext>
            </a:extLst>
          </p:cNvPr>
          <p:cNvSpPr>
            <a:spLocks noGrp="1" noChangeArrowheads="1"/>
          </p:cNvSpPr>
          <p:nvPr>
            <p:ph type="title"/>
          </p:nvPr>
        </p:nvSpPr>
        <p:spPr bwMode="auto">
          <a:xfrm>
            <a:off x="152400" y="76200"/>
            <a:ext cx="8763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D974EC9-C800-4D5A-9ADF-BDA64633913B}"/>
              </a:ext>
            </a:extLst>
          </p:cNvPr>
          <p:cNvSpPr>
            <a:spLocks noGrp="1" noChangeArrowheads="1"/>
          </p:cNvSpPr>
          <p:nvPr>
            <p:ph type="body" idx="1"/>
          </p:nvPr>
        </p:nvSpPr>
        <p:spPr bwMode="auto">
          <a:xfrm>
            <a:off x="228600" y="1219200"/>
            <a:ext cx="8763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4916" name="Rectangle 4">
            <a:extLst>
              <a:ext uri="{FF2B5EF4-FFF2-40B4-BE49-F238E27FC236}">
                <a16:creationId xmlns:a16="http://schemas.microsoft.com/office/drawing/2014/main" id="{B4F4ADEA-96A6-4B91-B0DC-DD4878646E41}"/>
              </a:ext>
            </a:extLst>
          </p:cNvPr>
          <p:cNvSpPr>
            <a:spLocks noGrp="1" noChangeArrowheads="1"/>
          </p:cNvSpPr>
          <p:nvPr>
            <p:ph type="dt" sz="half" idx="2"/>
          </p:nvPr>
        </p:nvSpPr>
        <p:spPr bwMode="auto">
          <a:xfrm>
            <a:off x="457200" y="64611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pPr>
              <a:defRPr/>
            </a:pPr>
            <a:endParaRPr lang="en-US" altLang="zh-CN"/>
          </a:p>
        </p:txBody>
      </p:sp>
      <p:sp>
        <p:nvSpPr>
          <p:cNvPr id="294917" name="Rectangle 5">
            <a:extLst>
              <a:ext uri="{FF2B5EF4-FFF2-40B4-BE49-F238E27FC236}">
                <a16:creationId xmlns:a16="http://schemas.microsoft.com/office/drawing/2014/main" id="{E27A9CFA-D425-4B60-A15C-A3267F952210}"/>
              </a:ext>
            </a:extLst>
          </p:cNvPr>
          <p:cNvSpPr>
            <a:spLocks noGrp="1" noChangeArrowheads="1"/>
          </p:cNvSpPr>
          <p:nvPr>
            <p:ph type="ftr" sz="quarter" idx="3"/>
          </p:nvPr>
        </p:nvSpPr>
        <p:spPr bwMode="auto">
          <a:xfrm>
            <a:off x="3124200" y="64611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pPr>
              <a:defRPr/>
            </a:pPr>
            <a:endParaRPr lang="en-US" altLang="zh-CN"/>
          </a:p>
        </p:txBody>
      </p:sp>
      <p:sp>
        <p:nvSpPr>
          <p:cNvPr id="294918" name="Rectangle 6">
            <a:extLst>
              <a:ext uri="{FF2B5EF4-FFF2-40B4-BE49-F238E27FC236}">
                <a16:creationId xmlns:a16="http://schemas.microsoft.com/office/drawing/2014/main" id="{BA30C989-B4D5-4C9E-8B04-498905260420}"/>
              </a:ext>
            </a:extLst>
          </p:cNvPr>
          <p:cNvSpPr>
            <a:spLocks noGrp="1" noChangeArrowheads="1"/>
          </p:cNvSpPr>
          <p:nvPr>
            <p:ph type="sldNum" sz="quarter" idx="4"/>
          </p:nvPr>
        </p:nvSpPr>
        <p:spPr bwMode="auto">
          <a:xfrm>
            <a:off x="6553200" y="64611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pPr>
              <a:defRPr/>
            </a:pPr>
            <a:fld id="{82FD813F-8952-4810-BA7E-B18E1FF5F1B6}" type="slidenum">
              <a:rPr lang="en-US" altLang="zh-CN"/>
              <a:pPr>
                <a:defRPr/>
              </a:pPr>
              <a:t>‹#›</a:t>
            </a:fld>
            <a:endParaRPr lang="en-US" altLang="zh-CN"/>
          </a:p>
        </p:txBody>
      </p:sp>
      <p:pic>
        <p:nvPicPr>
          <p:cNvPr id="1031" name="Picture 7">
            <a:extLst>
              <a:ext uri="{FF2B5EF4-FFF2-40B4-BE49-F238E27FC236}">
                <a16:creationId xmlns:a16="http://schemas.microsoft.com/office/drawing/2014/main" id="{B4C537A7-11E1-4530-A534-3490E8F87DE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2400" y="152400"/>
            <a:ext cx="1066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8">
            <a:extLst>
              <a:ext uri="{FF2B5EF4-FFF2-40B4-BE49-F238E27FC236}">
                <a16:creationId xmlns:a16="http://schemas.microsoft.com/office/drawing/2014/main" id="{042B4485-1751-4A8A-8B88-BBAA9EB9C467}"/>
              </a:ext>
            </a:extLst>
          </p:cNvPr>
          <p:cNvSpPr>
            <a:spLocks noChangeShapeType="1"/>
          </p:cNvSpPr>
          <p:nvPr/>
        </p:nvSpPr>
        <p:spPr bwMode="auto">
          <a:xfrm>
            <a:off x="609600" y="990600"/>
            <a:ext cx="617220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ctr" rtl="0" eaLnBrk="0" fontAlgn="base" hangingPunct="0">
        <a:spcBef>
          <a:spcPct val="0"/>
        </a:spcBef>
        <a:spcAft>
          <a:spcPct val="0"/>
        </a:spcAft>
        <a:defRPr sz="4400" kern="12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panose="020B0604020202020204" pitchFamily="34" charset="0"/>
        </a:defRPr>
      </a:lvl2pPr>
      <a:lvl3pPr algn="ctr" rtl="0" eaLnBrk="0" fontAlgn="base" hangingPunct="0">
        <a:spcBef>
          <a:spcPct val="0"/>
        </a:spcBef>
        <a:spcAft>
          <a:spcPct val="0"/>
        </a:spcAft>
        <a:defRPr sz="4400">
          <a:solidFill>
            <a:schemeClr val="accent2"/>
          </a:solidFill>
          <a:latin typeface="Arial" panose="020B0604020202020204" pitchFamily="34" charset="0"/>
        </a:defRPr>
      </a:lvl3pPr>
      <a:lvl4pPr algn="ctr" rtl="0" eaLnBrk="0" fontAlgn="base" hangingPunct="0">
        <a:spcBef>
          <a:spcPct val="0"/>
        </a:spcBef>
        <a:spcAft>
          <a:spcPct val="0"/>
        </a:spcAft>
        <a:defRPr sz="4400">
          <a:solidFill>
            <a:schemeClr val="accent2"/>
          </a:solidFill>
          <a:latin typeface="Arial" panose="020B0604020202020204" pitchFamily="34" charset="0"/>
        </a:defRPr>
      </a:lvl4pPr>
      <a:lvl5pPr algn="ctr" rtl="0" eaLnBrk="0" fontAlgn="base" hangingPunct="0">
        <a:spcBef>
          <a:spcPct val="0"/>
        </a:spcBef>
        <a:spcAft>
          <a:spcPct val="0"/>
        </a:spcAft>
        <a:defRPr sz="4400">
          <a:solidFill>
            <a:schemeClr val="accent2"/>
          </a:solidFill>
          <a:latin typeface="Arial" panose="020B0604020202020204" pitchFamily="34" charset="0"/>
        </a:defRPr>
      </a:lvl5pPr>
      <a:lvl6pPr marL="457200" algn="ctr" rtl="0" fontAlgn="base">
        <a:spcBef>
          <a:spcPct val="0"/>
        </a:spcBef>
        <a:spcAft>
          <a:spcPct val="0"/>
        </a:spcAft>
        <a:defRPr sz="4400">
          <a:solidFill>
            <a:schemeClr val="accent2"/>
          </a:solidFill>
          <a:latin typeface="Arial" panose="020B0604020202020204" pitchFamily="34" charset="0"/>
        </a:defRPr>
      </a:lvl6pPr>
      <a:lvl7pPr marL="914400" algn="ctr" rtl="0" fontAlgn="base">
        <a:spcBef>
          <a:spcPct val="0"/>
        </a:spcBef>
        <a:spcAft>
          <a:spcPct val="0"/>
        </a:spcAft>
        <a:defRPr sz="4400">
          <a:solidFill>
            <a:schemeClr val="accent2"/>
          </a:solidFill>
          <a:latin typeface="Arial" panose="020B0604020202020204" pitchFamily="34" charset="0"/>
        </a:defRPr>
      </a:lvl7pPr>
      <a:lvl8pPr marL="1371600" algn="ctr" rtl="0" fontAlgn="base">
        <a:spcBef>
          <a:spcPct val="0"/>
        </a:spcBef>
        <a:spcAft>
          <a:spcPct val="0"/>
        </a:spcAft>
        <a:defRPr sz="4400">
          <a:solidFill>
            <a:schemeClr val="accent2"/>
          </a:solidFill>
          <a:latin typeface="Arial" panose="020B0604020202020204" pitchFamily="34" charset="0"/>
        </a:defRPr>
      </a:lvl8pPr>
      <a:lvl9pPr marL="1828800" algn="ctr" rtl="0" fontAlgn="base">
        <a:spcBef>
          <a:spcPct val="0"/>
        </a:spcBef>
        <a:spcAft>
          <a:spcPct val="0"/>
        </a:spcAft>
        <a:defRPr sz="44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oleObject" Target="../embeddings/oleObject7.bin"/><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11.bin"/><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0.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5.bin"/><Relationship Id="rId14" Type="http://schemas.openxmlformats.org/officeDocument/2006/relationships/image" Target="../media/image34.wmf"/></Relationships>
</file>

<file path=ppt/slides/_rels/slide3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7.png"/><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5.wmf"/><Relationship Id="rId5" Type="http://schemas.openxmlformats.org/officeDocument/2006/relationships/oleObject" Target="../embeddings/oleObject18.bin"/><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IT_CG/Fig/flyray.mo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6.wmf"/><Relationship Id="rId5" Type="http://schemas.openxmlformats.org/officeDocument/2006/relationships/oleObject" Target="../embeddings/oleObject22.bin"/><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24.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26.bin"/></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1903535" y="1740877"/>
          <a:ext cx="5410200" cy="3305908"/>
        </p:xfrm>
        <a:graphic>
          <a:graphicData uri="http://schemas.openxmlformats.org/presentationml/2006/ole">
            <mc:AlternateContent xmlns:mc="http://schemas.openxmlformats.org/markup-compatibility/2006">
              <mc:Choice xmlns:v="urn:schemas-microsoft-com:vml" Requires="v">
                <p:oleObj spid="_x0000_s45071" name="Image" r:id="rId4" imgW="7047619" imgH="3974603" progId="ShockwaveFlash.ShockwaveFlash.27">
                  <p:embed/>
                </p:oleObj>
              </mc:Choice>
              <mc:Fallback>
                <p:oleObj name="Image" r:id="rId4" imgW="7047619" imgH="3974603" progId="ShockwaveFlash.ShockwaveFlash.27">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535" y="1740877"/>
                        <a:ext cx="5410200" cy="33059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3" name="Rectangle 4"/>
          <p:cNvSpPr>
            <a:spLocks noGrp="1" noChangeArrowheads="1"/>
          </p:cNvSpPr>
          <p:nvPr>
            <p:ph type="ctrTitle"/>
          </p:nvPr>
        </p:nvSpPr>
        <p:spPr>
          <a:xfrm>
            <a:off x="684199" y="234864"/>
            <a:ext cx="7848872" cy="703385"/>
          </a:xfrm>
        </p:spPr>
        <p:txBody>
          <a:bodyPr/>
          <a:lstStyle/>
          <a:p>
            <a:pPr eaLnBrk="1" hangingPunct="1"/>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真实感图形技术</a:t>
            </a:r>
            <a:r>
              <a:rPr lang="en-US" altLang="zh-CN" sz="3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光线跟踪与纹理映射</a:t>
            </a:r>
          </a:p>
        </p:txBody>
      </p:sp>
      <p:sp>
        <p:nvSpPr>
          <p:cNvPr id="5124" name="Rectangle 5"/>
          <p:cNvSpPr>
            <a:spLocks noChangeArrowheads="1"/>
          </p:cNvSpPr>
          <p:nvPr/>
        </p:nvSpPr>
        <p:spPr bwMode="auto">
          <a:xfrm>
            <a:off x="4211960" y="1149264"/>
            <a:ext cx="2672862" cy="49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zh-CN" altLang="en-US" sz="2585" dirty="0">
                <a:solidFill>
                  <a:schemeClr val="accent2"/>
                </a:solidFill>
                <a:latin typeface="微软雅黑" panose="020B0503020204020204" pitchFamily="34" charset="-122"/>
                <a:ea typeface="微软雅黑" panose="020B0503020204020204" pitchFamily="34" charset="-122"/>
              </a:rPr>
              <a:t>计算机图形学</a:t>
            </a:r>
          </a:p>
        </p:txBody>
      </p:sp>
      <p:sp>
        <p:nvSpPr>
          <p:cNvPr id="2" name="副标题 1"/>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5167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68884BD-C773-4D6A-8EFC-FC098F0B85C1}"/>
              </a:ext>
            </a:extLst>
          </p:cNvPr>
          <p:cNvSpPr>
            <a:spLocks noGrp="1" noChangeArrowheads="1"/>
          </p:cNvSpPr>
          <p:nvPr>
            <p:ph type="title"/>
          </p:nvPr>
        </p:nvSpPr>
        <p:spPr/>
        <p:txBody>
          <a:bodyPr/>
          <a:lstStyle/>
          <a:p>
            <a:pPr eaLnBrk="1" hangingPunct="1"/>
            <a:r>
              <a:rPr lang="zh-CN" altLang="en-US">
                <a:latin typeface="宋体" panose="02010600030101010101" pitchFamily="2" charset="-122"/>
                <a:ea typeface="宋体" panose="02010600030101010101" pitchFamily="2" charset="-122"/>
              </a:rPr>
              <a:t>整体光照明模型</a:t>
            </a:r>
          </a:p>
        </p:txBody>
      </p:sp>
      <p:sp>
        <p:nvSpPr>
          <p:cNvPr id="44035" name="Rectangle 3">
            <a:extLst>
              <a:ext uri="{FF2B5EF4-FFF2-40B4-BE49-F238E27FC236}">
                <a16:creationId xmlns:a16="http://schemas.microsoft.com/office/drawing/2014/main" id="{935E9A54-8EE3-400F-8F8C-43171ACAA295}"/>
              </a:ext>
            </a:extLst>
          </p:cNvPr>
          <p:cNvSpPr>
            <a:spLocks noGrp="1" noChangeArrowheads="1"/>
          </p:cNvSpPr>
          <p:nvPr>
            <p:ph type="body" idx="1"/>
          </p:nvPr>
        </p:nvSpPr>
        <p:spPr/>
        <p:txBody>
          <a:bodyPr/>
          <a:lstStyle/>
          <a:p>
            <a:pPr eaLnBrk="1" hangingPunct="1"/>
            <a:endParaRPr lang="zh-CN" altLang="zh-CN">
              <a:ea typeface="宋体" panose="02010600030101010101" pitchFamily="2" charset="-122"/>
            </a:endParaRPr>
          </a:p>
        </p:txBody>
      </p:sp>
      <p:pic>
        <p:nvPicPr>
          <p:cNvPr id="44036" name="Picture 4">
            <a:extLst>
              <a:ext uri="{FF2B5EF4-FFF2-40B4-BE49-F238E27FC236}">
                <a16:creationId xmlns:a16="http://schemas.microsoft.com/office/drawing/2014/main" id="{02536C2B-8D0D-4546-836D-2C3F6F6D21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425" y="1209675"/>
            <a:ext cx="4062413"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whitted-checkerboard-sig80-w512">
            <a:extLst>
              <a:ext uri="{FF2B5EF4-FFF2-40B4-BE49-F238E27FC236}">
                <a16:creationId xmlns:a16="http://schemas.microsoft.com/office/drawing/2014/main" id="{D0693F6D-AB50-4E08-8FA8-5341555A22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4663" y="3213100"/>
            <a:ext cx="4724400" cy="3470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8" name="Picture 6">
            <a:extLst>
              <a:ext uri="{FF2B5EF4-FFF2-40B4-BE49-F238E27FC236}">
                <a16:creationId xmlns:a16="http://schemas.microsoft.com/office/drawing/2014/main" id="{5901264F-B85B-452A-BECB-A8B4936F0B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5288" y="936625"/>
            <a:ext cx="3440112"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6853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DFFA031-BCC6-42EB-BDEF-9B974AA17304}"/>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光线跟踪与</a:t>
            </a:r>
            <a:r>
              <a:rPr lang="zh-CN" altLang="en-US" dirty="0">
                <a:latin typeface="宋体" panose="02010600030101010101" pitchFamily="2" charset="-122"/>
                <a:ea typeface="宋体" panose="02010600030101010101" pitchFamily="2" charset="-122"/>
                <a:cs typeface="Times New Roman" panose="02020603050405020304" pitchFamily="18" charset="0"/>
              </a:rPr>
              <a:t>纹理映射</a:t>
            </a:r>
            <a:endParaRPr lang="en-US" altLang="zh-CN" dirty="0">
              <a:latin typeface="宋体" panose="02010600030101010101" pitchFamily="2" charset="-122"/>
              <a:ea typeface="宋体" panose="02010600030101010101" pitchFamily="2" charset="-122"/>
            </a:endParaRPr>
          </a:p>
        </p:txBody>
      </p:sp>
      <p:sp>
        <p:nvSpPr>
          <p:cNvPr id="5123" name="Rectangle 3">
            <a:extLst>
              <a:ext uri="{FF2B5EF4-FFF2-40B4-BE49-F238E27FC236}">
                <a16:creationId xmlns:a16="http://schemas.microsoft.com/office/drawing/2014/main" id="{988BA428-7FD1-48EB-979F-509C741F4012}"/>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光线跟踪</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整体光照明模型</a:t>
            </a:r>
          </a:p>
          <a:p>
            <a:pPr lvl="1" eaLnBrk="1" hangingPunct="1"/>
            <a:r>
              <a:rPr lang="zh-CN" altLang="en-US" dirty="0">
                <a:solidFill>
                  <a:srgbClr val="0000FF"/>
                </a:solidFill>
                <a:ea typeface="宋体" panose="02010600030101010101" pitchFamily="2" charset="-122"/>
              </a:rPr>
              <a:t>光线跟踪算法</a:t>
            </a:r>
          </a:p>
          <a:p>
            <a:pPr lvl="1" eaLnBrk="1" hangingPunct="1"/>
            <a:r>
              <a:rPr lang="zh-CN" altLang="en-US" dirty="0">
                <a:ea typeface="宋体" panose="02010600030101010101" pitchFamily="2" charset="-122"/>
              </a:rPr>
              <a:t>加速光线跟踪技术</a:t>
            </a:r>
          </a:p>
          <a:p>
            <a:pPr eaLnBrk="1" hangingPunct="1"/>
            <a:r>
              <a:rPr lang="zh-CN" altLang="en-US" dirty="0">
                <a:solidFill>
                  <a:schemeClr val="bg2"/>
                </a:solidFill>
                <a:ea typeface="宋体" panose="02010600030101010101" pitchFamily="2" charset="-122"/>
              </a:rPr>
              <a:t>纹理映射</a:t>
            </a:r>
            <a:endParaRPr lang="zh-CN" altLang="en-US" dirty="0">
              <a:solidFill>
                <a:schemeClr val="bg2"/>
              </a:solidFill>
              <a:latin typeface="黑体" panose="02010609060101010101" pitchFamily="49" charset="-122"/>
              <a:ea typeface="黑体" panose="02010609060101010101" pitchFamily="49" charset="-122"/>
            </a:endParaRPr>
          </a:p>
          <a:p>
            <a:pPr lvl="1" eaLnBrk="1" hangingPunct="1"/>
            <a:r>
              <a:rPr lang="zh-CN" altLang="en-US" dirty="0">
                <a:solidFill>
                  <a:schemeClr val="bg2"/>
                </a:solidFill>
                <a:ea typeface="宋体" panose="02010600030101010101" pitchFamily="2" charset="-122"/>
              </a:rPr>
              <a:t>普通</a:t>
            </a:r>
            <a:r>
              <a:rPr lang="en-US" altLang="en-US" dirty="0" err="1">
                <a:solidFill>
                  <a:schemeClr val="bg2"/>
                </a:solidFill>
              </a:rPr>
              <a:t>纹理映射</a:t>
            </a:r>
            <a:endParaRPr lang="zh-CN" altLang="en-US" dirty="0">
              <a:solidFill>
                <a:schemeClr val="bg2"/>
              </a:solidFill>
              <a:ea typeface="宋体" panose="02010600030101010101" pitchFamily="2" charset="-122"/>
            </a:endParaRPr>
          </a:p>
          <a:p>
            <a:pPr lvl="1" eaLnBrk="1" hangingPunct="1"/>
            <a:r>
              <a:rPr lang="zh-CN" altLang="en-US" dirty="0">
                <a:solidFill>
                  <a:schemeClr val="bg2"/>
                </a:solidFill>
                <a:ea typeface="宋体" panose="02010600030101010101" pitchFamily="2" charset="-122"/>
              </a:rPr>
              <a:t>凹凸纹理映射</a:t>
            </a:r>
          </a:p>
          <a:p>
            <a:pPr lvl="1" eaLnBrk="1" hangingPunct="1"/>
            <a:endParaRPr lang="zh-CN" altLang="en-US" dirty="0">
              <a:solidFill>
                <a:schemeClr val="bg2"/>
              </a:solidFill>
              <a:latin typeface="黑体" panose="02010609060101010101" pitchFamily="49" charset="-122"/>
              <a:ea typeface="黑体" panose="02010609060101010101" pitchFamily="49" charset="-122"/>
            </a:endParaRPr>
          </a:p>
          <a:p>
            <a:pPr lvl="1" eaLnBrk="1" hangingPunct="1"/>
            <a:endParaRPr lang="en-US" altLang="zh-CN" dirty="0">
              <a:ea typeface="宋体" panose="02010600030101010101" pitchFamily="2" charset="-122"/>
            </a:endParaRPr>
          </a:p>
        </p:txBody>
      </p:sp>
    </p:spTree>
    <p:extLst>
      <p:ext uri="{BB962C8B-B14F-4D97-AF65-F5344CB8AC3E}">
        <p14:creationId xmlns:p14="http://schemas.microsoft.com/office/powerpoint/2010/main" val="2514838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C40D955-A80C-4B78-BDAD-C080807891A6}"/>
              </a:ext>
            </a:extLst>
          </p:cNvPr>
          <p:cNvSpPr>
            <a:spLocks noGrp="1" noChangeArrowheads="1"/>
          </p:cNvSpPr>
          <p:nvPr>
            <p:ph type="title"/>
          </p:nvPr>
        </p:nvSpPr>
        <p:spPr>
          <a:xfrm>
            <a:off x="1143000" y="0"/>
            <a:ext cx="7239000" cy="1143000"/>
          </a:xfrm>
        </p:spPr>
        <p:txBody>
          <a:bodyPr/>
          <a:lstStyle/>
          <a:p>
            <a:pPr eaLnBrk="1" hangingPunct="1"/>
            <a:r>
              <a:rPr lang="zh-CN" altLang="en-US">
                <a:ea typeface="宋体" panose="02010600030101010101" pitchFamily="2" charset="-122"/>
              </a:rPr>
              <a:t>光线跟踪算法的基本原理</a:t>
            </a:r>
          </a:p>
        </p:txBody>
      </p:sp>
      <p:sp>
        <p:nvSpPr>
          <p:cNvPr id="46083" name="Rectangle 3">
            <a:extLst>
              <a:ext uri="{FF2B5EF4-FFF2-40B4-BE49-F238E27FC236}">
                <a16:creationId xmlns:a16="http://schemas.microsoft.com/office/drawing/2014/main" id="{09C41152-042A-4401-9007-78DB61F1ED0E}"/>
              </a:ext>
            </a:extLst>
          </p:cNvPr>
          <p:cNvSpPr>
            <a:spLocks noGrp="1" noChangeArrowheads="1"/>
          </p:cNvSpPr>
          <p:nvPr>
            <p:ph type="body" idx="1"/>
          </p:nvPr>
        </p:nvSpPr>
        <p:spPr>
          <a:xfrm>
            <a:off x="685800" y="1295400"/>
            <a:ext cx="7772400" cy="4800600"/>
          </a:xfrm>
        </p:spPr>
        <p:txBody>
          <a:bodyPr/>
          <a:lstStyle/>
          <a:p>
            <a:pPr eaLnBrk="1" hangingPunct="1"/>
            <a:r>
              <a:rPr lang="zh-CN" altLang="en-US">
                <a:ea typeface="宋体" panose="02010600030101010101" pitchFamily="2" charset="-122"/>
              </a:rPr>
              <a:t>自然界中光线的传播过程</a:t>
            </a:r>
          </a:p>
          <a:p>
            <a:pPr lvl="1" eaLnBrk="1" hangingPunct="1">
              <a:buFontTx/>
              <a:buNone/>
            </a:pPr>
            <a:r>
              <a:rPr lang="zh-CN" altLang="en-US">
                <a:ea typeface="宋体" panose="02010600030101010101" pitchFamily="2" charset="-122"/>
              </a:rPr>
              <a:t>光源		物体表面		物体表面</a:t>
            </a:r>
          </a:p>
          <a:p>
            <a:pPr lvl="1" eaLnBrk="1" hangingPunct="1">
              <a:buFontTx/>
              <a:buNone/>
            </a:pPr>
            <a:r>
              <a:rPr lang="zh-CN" altLang="en-US">
                <a:ea typeface="宋体" panose="02010600030101010101" pitchFamily="2" charset="-122"/>
              </a:rPr>
              <a:t>			人眼</a:t>
            </a: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光线跟踪过程</a:t>
            </a:r>
            <a:r>
              <a:rPr lang="en-US" altLang="zh-CN">
                <a:ea typeface="宋体" panose="02010600030101010101" pitchFamily="2" charset="-122"/>
              </a:rPr>
              <a:t>----</a:t>
            </a:r>
            <a:r>
              <a:rPr lang="zh-CN" altLang="en-US">
                <a:ea typeface="宋体" panose="02010600030101010101" pitchFamily="2" charset="-122"/>
              </a:rPr>
              <a:t>光线传播的逆过程</a:t>
            </a:r>
          </a:p>
        </p:txBody>
      </p:sp>
      <p:sp>
        <p:nvSpPr>
          <p:cNvPr id="46084" name="AutoShape 4">
            <a:extLst>
              <a:ext uri="{FF2B5EF4-FFF2-40B4-BE49-F238E27FC236}">
                <a16:creationId xmlns:a16="http://schemas.microsoft.com/office/drawing/2014/main" id="{07EBC430-AD4E-43B3-8CC3-B55D477747B3}"/>
              </a:ext>
            </a:extLst>
          </p:cNvPr>
          <p:cNvSpPr>
            <a:spLocks noChangeArrowheads="1"/>
          </p:cNvSpPr>
          <p:nvPr/>
        </p:nvSpPr>
        <p:spPr bwMode="auto">
          <a:xfrm>
            <a:off x="2133600" y="1981200"/>
            <a:ext cx="1295400" cy="228600"/>
          </a:xfrm>
          <a:prstGeom prst="rightArrow">
            <a:avLst>
              <a:gd name="adj1" fmla="val 50000"/>
              <a:gd name="adj2" fmla="val 141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46085" name="AutoShape 5">
            <a:extLst>
              <a:ext uri="{FF2B5EF4-FFF2-40B4-BE49-F238E27FC236}">
                <a16:creationId xmlns:a16="http://schemas.microsoft.com/office/drawing/2014/main" id="{1F6127E7-ACFB-42A7-93C0-E147E2F95EF7}"/>
              </a:ext>
            </a:extLst>
          </p:cNvPr>
          <p:cNvSpPr>
            <a:spLocks noChangeArrowheads="1"/>
          </p:cNvSpPr>
          <p:nvPr/>
        </p:nvSpPr>
        <p:spPr bwMode="auto">
          <a:xfrm>
            <a:off x="5105400" y="1981200"/>
            <a:ext cx="1066800" cy="228600"/>
          </a:xfrm>
          <a:prstGeom prst="rightArrow">
            <a:avLst>
              <a:gd name="adj1" fmla="val 50000"/>
              <a:gd name="adj2" fmla="val 1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46086" name="AutoShape 6">
            <a:extLst>
              <a:ext uri="{FF2B5EF4-FFF2-40B4-BE49-F238E27FC236}">
                <a16:creationId xmlns:a16="http://schemas.microsoft.com/office/drawing/2014/main" id="{B713C9E6-E150-445B-B848-B8E407623AE5}"/>
              </a:ext>
            </a:extLst>
          </p:cNvPr>
          <p:cNvSpPr>
            <a:spLocks noChangeArrowheads="1"/>
          </p:cNvSpPr>
          <p:nvPr/>
        </p:nvSpPr>
        <p:spPr bwMode="auto">
          <a:xfrm>
            <a:off x="1600200" y="2514600"/>
            <a:ext cx="1066800" cy="228600"/>
          </a:xfrm>
          <a:prstGeom prst="rightArrow">
            <a:avLst>
              <a:gd name="adj1" fmla="val 50000"/>
              <a:gd name="adj2" fmla="val 1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132154388"/>
      </p:ext>
    </p:extLst>
  </p:cSld>
  <p:clrMapOvr>
    <a:masterClrMapping/>
  </p:clrMapOvr>
  <p:transition>
    <p:pull dir="l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F865B52-3C98-4E0F-9E58-F7B6B2D8E36F}"/>
              </a:ext>
            </a:extLst>
          </p:cNvPr>
          <p:cNvSpPr>
            <a:spLocks noGrp="1" noChangeArrowheads="1"/>
          </p:cNvSpPr>
          <p:nvPr>
            <p:ph type="title"/>
          </p:nvPr>
        </p:nvSpPr>
        <p:spPr>
          <a:xfrm>
            <a:off x="1143000" y="0"/>
            <a:ext cx="7239000" cy="1143000"/>
          </a:xfrm>
        </p:spPr>
        <p:txBody>
          <a:bodyPr/>
          <a:lstStyle/>
          <a:p>
            <a:pPr eaLnBrk="1" hangingPunct="1"/>
            <a:r>
              <a:rPr lang="zh-CN" altLang="en-US">
                <a:ea typeface="宋体" panose="02010600030101010101" pitchFamily="2" charset="-122"/>
              </a:rPr>
              <a:t>光线跟踪算法的基本原理</a:t>
            </a:r>
          </a:p>
        </p:txBody>
      </p:sp>
      <p:sp>
        <p:nvSpPr>
          <p:cNvPr id="47107" name="Rectangle 3">
            <a:extLst>
              <a:ext uri="{FF2B5EF4-FFF2-40B4-BE49-F238E27FC236}">
                <a16:creationId xmlns:a16="http://schemas.microsoft.com/office/drawing/2014/main" id="{66602D13-BDBA-422D-9A4A-E59A1B69D3EF}"/>
              </a:ext>
            </a:extLst>
          </p:cNvPr>
          <p:cNvSpPr>
            <a:spLocks noGrp="1" noChangeArrowheads="1"/>
          </p:cNvSpPr>
          <p:nvPr>
            <p:ph type="body" idx="1"/>
          </p:nvPr>
        </p:nvSpPr>
        <p:spPr>
          <a:xfrm>
            <a:off x="323850" y="1052513"/>
            <a:ext cx="8515350" cy="4876800"/>
          </a:xfrm>
        </p:spPr>
        <p:txBody>
          <a:bodyPr/>
          <a:lstStyle/>
          <a:p>
            <a:pPr eaLnBrk="1" hangingPunct="1"/>
            <a:r>
              <a:rPr lang="zh-CN" altLang="en-US" sz="2400">
                <a:ea typeface="宋体" panose="02010600030101010101" pitchFamily="2" charset="-122"/>
              </a:rPr>
              <a:t>从视点向每个</a:t>
            </a:r>
            <a:r>
              <a:rPr lang="zh-CN" altLang="en-US" sz="2400">
                <a:latin typeface="宋体" panose="02010600030101010101" pitchFamily="2" charset="-122"/>
                <a:ea typeface="宋体" panose="02010600030101010101" pitchFamily="2" charset="-122"/>
              </a:rPr>
              <a:t>象素发出一条光线，它与场景中的一些物体表面相交，最近的交点即为可见点，记为</a:t>
            </a:r>
            <a:r>
              <a:rPr lang="en-US" altLang="zh-CN" sz="2400">
                <a:latin typeface="宋体" panose="02010600030101010101" pitchFamily="2" charset="-122"/>
                <a:ea typeface="宋体" panose="02010600030101010101" pitchFamily="2" charset="-122"/>
              </a:rPr>
              <a:t>P</a:t>
            </a:r>
            <a:r>
              <a:rPr lang="zh-CN" altLang="en-US" sz="2400">
                <a:latin typeface="宋体" panose="02010600030101010101" pitchFamily="2" charset="-122"/>
                <a:ea typeface="宋体" panose="02010600030101010101" pitchFamily="2" charset="-122"/>
              </a:rPr>
              <a:t>，像素的亮度即由</a:t>
            </a:r>
            <a:r>
              <a:rPr lang="en-US" altLang="zh-CN" sz="2400">
                <a:latin typeface="宋体" panose="02010600030101010101" pitchFamily="2" charset="-122"/>
                <a:ea typeface="宋体" panose="02010600030101010101" pitchFamily="2" charset="-122"/>
              </a:rPr>
              <a:t>P</a:t>
            </a:r>
            <a:r>
              <a:rPr lang="zh-CN" altLang="en-US" sz="2400">
                <a:latin typeface="宋体" panose="02010600030101010101" pitchFamily="2" charset="-122"/>
                <a:ea typeface="宋体" panose="02010600030101010101" pitchFamily="2" charset="-122"/>
              </a:rPr>
              <a:t>点的亮度确定。由</a:t>
            </a:r>
            <a:r>
              <a:rPr lang="en-US" altLang="zh-CN" sz="2400">
                <a:latin typeface="宋体" panose="02010600030101010101" pitchFamily="2" charset="-122"/>
                <a:ea typeface="宋体" panose="02010600030101010101" pitchFamily="2" charset="-122"/>
              </a:rPr>
              <a:t>Whitted</a:t>
            </a:r>
            <a:r>
              <a:rPr lang="zh-CN" altLang="en-US" sz="2400">
                <a:latin typeface="宋体" panose="02010600030101010101" pitchFamily="2" charset="-122"/>
                <a:ea typeface="宋体" panose="02010600030101010101" pitchFamily="2" charset="-122"/>
              </a:rPr>
              <a:t>光照模型可知，</a:t>
            </a:r>
            <a:r>
              <a:rPr lang="en-US" altLang="zh-CN" sz="2400">
                <a:latin typeface="宋体" panose="02010600030101010101" pitchFamily="2" charset="-122"/>
                <a:ea typeface="宋体" panose="02010600030101010101" pitchFamily="2" charset="-122"/>
              </a:rPr>
              <a:t>P</a:t>
            </a:r>
            <a:r>
              <a:rPr lang="zh-CN" altLang="en-US" sz="2400">
                <a:latin typeface="宋体" panose="02010600030101010101" pitchFamily="2" charset="-122"/>
                <a:ea typeface="宋体" panose="02010600030101010101" pitchFamily="2" charset="-122"/>
              </a:rPr>
              <a:t>点的亮度由三部分组成：其中</a:t>
            </a:r>
            <a:r>
              <a:rPr lang="en-US" altLang="zh-CN" sz="2400" i="1">
                <a:latin typeface="宋体" panose="02010600030101010101" pitchFamily="2" charset="-122"/>
                <a:ea typeface="宋体" panose="02010600030101010101" pitchFamily="2" charset="-122"/>
              </a:rPr>
              <a:t>I</a:t>
            </a:r>
            <a:r>
              <a:rPr lang="en-US" altLang="zh-CN" sz="2400" i="1">
                <a:ea typeface="宋体" panose="02010600030101010101" pitchFamily="2" charset="-122"/>
              </a:rPr>
              <a:t>l</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可以直接由局部光照模型计算得到。</a:t>
            </a:r>
          </a:p>
        </p:txBody>
      </p:sp>
      <p:pic>
        <p:nvPicPr>
          <p:cNvPr id="47108" name="Picture 4" descr="2p82">
            <a:extLst>
              <a:ext uri="{FF2B5EF4-FFF2-40B4-BE49-F238E27FC236}">
                <a16:creationId xmlns:a16="http://schemas.microsoft.com/office/drawing/2014/main" id="{2767B3EE-8828-4D1D-97B0-806A63735F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375" y="2852738"/>
            <a:ext cx="6515100" cy="3716337"/>
          </a:xfrm>
          <a:prstGeom prst="rect">
            <a:avLst/>
          </a:prstGeom>
          <a:solidFill>
            <a:schemeClr val="accent1"/>
          </a:solidFill>
          <a:ln w="12700">
            <a:solidFill>
              <a:schemeClr val="bg2"/>
            </a:solidFill>
            <a:miter lim="800000"/>
            <a:headEnd/>
            <a:tailEnd/>
          </a:ln>
        </p:spPr>
      </p:pic>
    </p:spTree>
    <p:extLst>
      <p:ext uri="{BB962C8B-B14F-4D97-AF65-F5344CB8AC3E}">
        <p14:creationId xmlns:p14="http://schemas.microsoft.com/office/powerpoint/2010/main" val="229084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281D220-DFF5-426D-93C1-CF9FA6CF70CE}"/>
              </a:ext>
            </a:extLst>
          </p:cNvPr>
          <p:cNvSpPr>
            <a:spLocks noGrp="1" noChangeArrowheads="1"/>
          </p:cNvSpPr>
          <p:nvPr>
            <p:ph type="title"/>
          </p:nvPr>
        </p:nvSpPr>
        <p:spPr>
          <a:xfrm>
            <a:off x="1143000" y="0"/>
            <a:ext cx="7239000" cy="1143000"/>
          </a:xfrm>
        </p:spPr>
        <p:txBody>
          <a:bodyPr/>
          <a:lstStyle/>
          <a:p>
            <a:pPr eaLnBrk="1" hangingPunct="1"/>
            <a:r>
              <a:rPr lang="zh-CN" altLang="en-US">
                <a:ea typeface="宋体" panose="02010600030101010101" pitchFamily="2" charset="-122"/>
              </a:rPr>
              <a:t>光线跟踪算法的基本原理</a:t>
            </a:r>
          </a:p>
        </p:txBody>
      </p:sp>
      <p:sp>
        <p:nvSpPr>
          <p:cNvPr id="48131" name="Rectangle 3">
            <a:extLst>
              <a:ext uri="{FF2B5EF4-FFF2-40B4-BE49-F238E27FC236}">
                <a16:creationId xmlns:a16="http://schemas.microsoft.com/office/drawing/2014/main" id="{F1B3454D-85A4-4783-ABFA-DCE11FF48A5F}"/>
              </a:ext>
            </a:extLst>
          </p:cNvPr>
          <p:cNvSpPr>
            <a:spLocks noGrp="1" noChangeArrowheads="1"/>
          </p:cNvSpPr>
          <p:nvPr>
            <p:ph type="body" idx="1"/>
          </p:nvPr>
        </p:nvSpPr>
        <p:spPr>
          <a:xfrm>
            <a:off x="107950" y="908050"/>
            <a:ext cx="8915400" cy="2743200"/>
          </a:xfrm>
        </p:spPr>
        <p:txBody>
          <a:bodyPr/>
          <a:lstStyle/>
          <a:p>
            <a:pPr eaLnBrk="1" hangingPunct="1"/>
            <a:r>
              <a:rPr lang="zh-CN" altLang="en-US" sz="2400">
                <a:latin typeface="宋体" panose="02010600030101010101" pitchFamily="2" charset="-122"/>
                <a:ea typeface="宋体" panose="02010600030101010101" pitchFamily="2" charset="-122"/>
              </a:rPr>
              <a:t>为了求</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s</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和</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t</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，从</a:t>
            </a:r>
            <a:r>
              <a:rPr lang="en-US" altLang="zh-CN" sz="2400">
                <a:latin typeface="宋体" panose="02010600030101010101" pitchFamily="2" charset="-122"/>
                <a:ea typeface="宋体" panose="02010600030101010101" pitchFamily="2" charset="-122"/>
              </a:rPr>
              <a:t>P</a:t>
            </a:r>
            <a:r>
              <a:rPr lang="zh-CN" altLang="en-US" sz="2400">
                <a:latin typeface="宋体" panose="02010600030101010101" pitchFamily="2" charset="-122"/>
                <a:ea typeface="宋体" panose="02010600030101010101" pitchFamily="2" charset="-122"/>
              </a:rPr>
              <a:t>点发出反射光线和透射光线，它分别交场景中的物体表面于</a:t>
            </a:r>
            <a:r>
              <a:rPr lang="en-US" altLang="zh-CN" sz="2400" i="1">
                <a:ea typeface="宋体" panose="02010600030101010101" pitchFamily="2" charset="-122"/>
              </a:rPr>
              <a:t>Ps</a:t>
            </a:r>
            <a:r>
              <a:rPr lang="zh-CN" altLang="en-US" sz="2400">
                <a:latin typeface="宋体" panose="02010600030101010101" pitchFamily="2" charset="-122"/>
                <a:ea typeface="宋体" panose="02010600030101010101" pitchFamily="2" charset="-122"/>
              </a:rPr>
              <a:t>和</a:t>
            </a:r>
            <a:r>
              <a:rPr lang="en-US" altLang="zh-CN" sz="2400" i="1">
                <a:ea typeface="宋体" panose="02010600030101010101" pitchFamily="2" charset="-122"/>
              </a:rPr>
              <a:t>Pt</a:t>
            </a:r>
            <a:r>
              <a:rPr lang="zh-CN" altLang="en-US" sz="2400">
                <a:latin typeface="宋体" panose="02010600030101010101" pitchFamily="2" charset="-122"/>
                <a:ea typeface="宋体" panose="02010600030101010101" pitchFamily="2" charset="-122"/>
              </a:rPr>
              <a:t>，</a:t>
            </a:r>
            <a:r>
              <a:rPr lang="en-US" altLang="zh-CN" sz="2400" i="1">
                <a:ea typeface="宋体" panose="02010600030101010101" pitchFamily="2" charset="-122"/>
              </a:rPr>
              <a:t>Ps</a:t>
            </a:r>
            <a:r>
              <a:rPr lang="zh-CN" altLang="en-US" sz="2400">
                <a:latin typeface="宋体" panose="02010600030101010101" pitchFamily="2" charset="-122"/>
                <a:ea typeface="宋体" panose="02010600030101010101" pitchFamily="2" charset="-122"/>
              </a:rPr>
              <a:t>和</a:t>
            </a:r>
            <a:r>
              <a:rPr lang="en-US" altLang="zh-CN" sz="2400" i="1">
                <a:ea typeface="宋体" panose="02010600030101010101" pitchFamily="2" charset="-122"/>
              </a:rPr>
              <a:t>Pt</a:t>
            </a:r>
            <a:r>
              <a:rPr lang="zh-CN" altLang="en-US" sz="2400">
                <a:latin typeface="宋体" panose="02010600030101010101" pitchFamily="2" charset="-122"/>
                <a:ea typeface="宋体" panose="02010600030101010101" pitchFamily="2" charset="-122"/>
              </a:rPr>
              <a:t>点的亮度即分别为</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s</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和</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t</a:t>
            </a:r>
            <a:r>
              <a:rPr lang="en-US" altLang="zh-CN" sz="2400" i="1">
                <a:latin typeface="Symbol" panose="05050102010706020507" pitchFamily="18" charset="2"/>
                <a:ea typeface="宋体" panose="02010600030101010101" pitchFamily="2" charset="-122"/>
              </a:rPr>
              <a:t>l</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，将它们求出代入</a:t>
            </a:r>
            <a:r>
              <a:rPr lang="en-US" altLang="zh-CN" sz="2400">
                <a:latin typeface="宋体" panose="02010600030101010101" pitchFamily="2" charset="-122"/>
                <a:ea typeface="宋体" panose="02010600030101010101" pitchFamily="2" charset="-122"/>
              </a:rPr>
              <a:t>Whitted</a:t>
            </a:r>
            <a:r>
              <a:rPr lang="zh-CN" altLang="en-US" sz="2400">
                <a:latin typeface="宋体" panose="02010600030101010101" pitchFamily="2" charset="-122"/>
                <a:ea typeface="宋体" panose="02010600030101010101" pitchFamily="2" charset="-122"/>
              </a:rPr>
              <a:t>模型即可。但是，</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s</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和</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t</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同样由</a:t>
            </a:r>
            <a:r>
              <a:rPr lang="en-US" altLang="zh-CN" sz="2400">
                <a:latin typeface="宋体" panose="02010600030101010101" pitchFamily="2" charset="-122"/>
                <a:ea typeface="宋体" panose="02010600030101010101" pitchFamily="2" charset="-122"/>
              </a:rPr>
              <a:t>Whitted</a:t>
            </a:r>
            <a:r>
              <a:rPr lang="zh-CN" altLang="en-US" sz="2400">
                <a:latin typeface="宋体" panose="02010600030101010101" pitchFamily="2" charset="-122"/>
                <a:ea typeface="宋体" panose="02010600030101010101" pitchFamily="2" charset="-122"/>
              </a:rPr>
              <a:t>模型确定，即</a:t>
            </a:r>
            <a:r>
              <a:rPr lang="en-US" altLang="zh-CN" sz="2400">
                <a:latin typeface="宋体" panose="02010600030101010101" pitchFamily="2" charset="-122"/>
                <a:ea typeface="宋体" panose="02010600030101010101" pitchFamily="2" charset="-122"/>
              </a:rPr>
              <a:t>Whitted</a:t>
            </a:r>
            <a:r>
              <a:rPr lang="zh-CN" altLang="en-US" sz="2400">
                <a:latin typeface="宋体" panose="02010600030101010101" pitchFamily="2" charset="-122"/>
                <a:ea typeface="宋体" panose="02010600030101010101" pitchFamily="2" charset="-122"/>
              </a:rPr>
              <a:t>模型是一个递归式，从而计算</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s</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和</a:t>
            </a:r>
            <a:r>
              <a:rPr lang="en-US" altLang="zh-CN" sz="2400">
                <a:latin typeface="宋体" panose="02010600030101010101" pitchFamily="2" charset="-122"/>
                <a:ea typeface="宋体" panose="02010600030101010101" pitchFamily="2" charset="-122"/>
              </a:rPr>
              <a:t>I</a:t>
            </a:r>
            <a:r>
              <a:rPr lang="en-US" altLang="zh-CN" sz="2400" i="1">
                <a:ea typeface="宋体" panose="02010600030101010101" pitchFamily="2" charset="-122"/>
              </a:rPr>
              <a:t>t</a:t>
            </a:r>
            <a:r>
              <a:rPr lang="en-US" altLang="zh-CN" sz="24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需要重复以上的计算过程</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计算局部光亮度、发出反射光线与透射光线可以用一棵光线树来表示</a:t>
            </a:r>
          </a:p>
        </p:txBody>
      </p:sp>
      <p:pic>
        <p:nvPicPr>
          <p:cNvPr id="48132" name="Picture 4" descr="2p82">
            <a:extLst>
              <a:ext uri="{FF2B5EF4-FFF2-40B4-BE49-F238E27FC236}">
                <a16:creationId xmlns:a16="http://schemas.microsoft.com/office/drawing/2014/main" id="{CEA000F4-97B6-44BB-B478-BEE3A8DFF3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713" y="3213100"/>
            <a:ext cx="6264275" cy="3571875"/>
          </a:xfrm>
          <a:prstGeom prst="rect">
            <a:avLst/>
          </a:prstGeom>
          <a:solidFill>
            <a:schemeClr val="accent1"/>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8936684"/>
      </p:ext>
    </p:extLst>
  </p:cSld>
  <p:clrMapOvr>
    <a:masterClrMapping/>
  </p:clrMapOvr>
  <p:transition>
    <p:pull dir="l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53B3C50-8769-466D-BE10-44EF8ECBB4DF}"/>
              </a:ext>
            </a:extLst>
          </p:cNvPr>
          <p:cNvSpPr>
            <a:spLocks noGrp="1" noChangeArrowheads="1"/>
          </p:cNvSpPr>
          <p:nvPr>
            <p:ph type="title"/>
          </p:nvPr>
        </p:nvSpPr>
        <p:spPr>
          <a:xfrm>
            <a:off x="1143000" y="0"/>
            <a:ext cx="7239000" cy="1143000"/>
          </a:xfrm>
        </p:spPr>
        <p:txBody>
          <a:bodyPr/>
          <a:lstStyle/>
          <a:p>
            <a:pPr eaLnBrk="1" hangingPunct="1"/>
            <a:r>
              <a:rPr lang="zh-CN" altLang="en-US">
                <a:ea typeface="宋体" panose="02010600030101010101" pitchFamily="2" charset="-122"/>
              </a:rPr>
              <a:t>光线跟踪算法的基本原理</a:t>
            </a:r>
          </a:p>
        </p:txBody>
      </p:sp>
      <p:sp>
        <p:nvSpPr>
          <p:cNvPr id="49155" name="Rectangle 3">
            <a:extLst>
              <a:ext uri="{FF2B5EF4-FFF2-40B4-BE49-F238E27FC236}">
                <a16:creationId xmlns:a16="http://schemas.microsoft.com/office/drawing/2014/main" id="{E081A6C1-D608-4398-8565-3DE361743706}"/>
              </a:ext>
            </a:extLst>
          </p:cNvPr>
          <p:cNvSpPr>
            <a:spLocks noGrp="1" noChangeArrowheads="1"/>
          </p:cNvSpPr>
          <p:nvPr>
            <p:ph type="body" idx="1"/>
          </p:nvPr>
        </p:nvSpPr>
        <p:spPr>
          <a:xfrm>
            <a:off x="685800" y="1219200"/>
            <a:ext cx="7772400" cy="4876800"/>
          </a:xfrm>
        </p:spPr>
        <p:txBody>
          <a:bodyPr/>
          <a:lstStyle/>
          <a:p>
            <a:pPr eaLnBrk="1" hangingPunct="1"/>
            <a:r>
              <a:rPr lang="zh-CN" altLang="en-US">
                <a:ea typeface="宋体" panose="02010600030101010101" pitchFamily="2" charset="-122"/>
              </a:rPr>
              <a:t>递归终止条件：</a:t>
            </a:r>
          </a:p>
          <a:p>
            <a:pPr eaLnBrk="1" hangingPunct="1">
              <a:buFontTx/>
              <a:buNone/>
            </a:pPr>
            <a:r>
              <a:rPr lang="en-US" altLang="zh-CN">
                <a:ea typeface="宋体" panose="02010600030101010101" pitchFamily="2" charset="-122"/>
              </a:rPr>
              <a:t>1</a:t>
            </a:r>
            <a:r>
              <a:rPr lang="zh-CN" altLang="en-US">
                <a:ea typeface="宋体" panose="02010600030101010101" pitchFamily="2" charset="-122"/>
              </a:rPr>
              <a:t>、光线不与场景中的任何物体相交</a:t>
            </a:r>
          </a:p>
          <a:p>
            <a:pPr eaLnBrk="1" hangingPunct="1">
              <a:buFontTx/>
              <a:buNone/>
            </a:pPr>
            <a:r>
              <a:rPr lang="en-US" altLang="zh-CN">
                <a:ea typeface="宋体" panose="02010600030101010101" pitchFamily="2" charset="-122"/>
              </a:rPr>
              <a:t>2</a:t>
            </a:r>
            <a:r>
              <a:rPr lang="zh-CN" altLang="en-US">
                <a:ea typeface="宋体" panose="02010600030101010101" pitchFamily="2" charset="-122"/>
              </a:rPr>
              <a:t>、被跟踪的光线达到了给定的层次</a:t>
            </a:r>
          </a:p>
          <a:p>
            <a:pPr eaLnBrk="1" hangingPunct="1">
              <a:buFontTx/>
              <a:buNone/>
            </a:pPr>
            <a:r>
              <a:rPr lang="en-US" altLang="zh-CN">
                <a:ea typeface="宋体" panose="02010600030101010101" pitchFamily="2" charset="-122"/>
              </a:rPr>
              <a:t>3</a:t>
            </a:r>
            <a:r>
              <a:rPr lang="zh-CN" altLang="en-US">
                <a:ea typeface="宋体" panose="02010600030101010101" pitchFamily="2" charset="-122"/>
              </a:rPr>
              <a:t>、由于</a:t>
            </a:r>
            <a:r>
              <a:rPr lang="en-US" altLang="zh-CN" i="1">
                <a:ea typeface="宋体" panose="02010600030101010101" pitchFamily="2" charset="-122"/>
              </a:rPr>
              <a:t>K</a:t>
            </a:r>
            <a:r>
              <a:rPr lang="en-US" altLang="zh-CN" sz="2000" i="1">
                <a:ea typeface="宋体" panose="02010600030101010101" pitchFamily="2" charset="-122"/>
              </a:rPr>
              <a:t>s</a:t>
            </a:r>
            <a:r>
              <a:rPr lang="zh-CN" altLang="en-US">
                <a:ea typeface="宋体" panose="02010600030101010101" pitchFamily="2" charset="-122"/>
              </a:rPr>
              <a:t>和</a:t>
            </a:r>
            <a:r>
              <a:rPr lang="en-US" altLang="zh-CN" i="1">
                <a:ea typeface="宋体" panose="02010600030101010101" pitchFamily="2" charset="-122"/>
              </a:rPr>
              <a:t>K</a:t>
            </a:r>
            <a:r>
              <a:rPr lang="en-US" altLang="zh-CN" sz="2000" i="1">
                <a:ea typeface="宋体" panose="02010600030101010101" pitchFamily="2" charset="-122"/>
              </a:rPr>
              <a:t>t</a:t>
            </a:r>
            <a:r>
              <a:rPr lang="zh-CN" altLang="en-US">
                <a:ea typeface="宋体" panose="02010600030101010101" pitchFamily="2" charset="-122"/>
              </a:rPr>
              <a:t>都小于</a:t>
            </a:r>
            <a:r>
              <a:rPr lang="en-US" altLang="zh-CN">
                <a:ea typeface="宋体" panose="02010600030101010101" pitchFamily="2" charset="-122"/>
              </a:rPr>
              <a:t>0</a:t>
            </a:r>
            <a:r>
              <a:rPr lang="zh-CN" altLang="en-US">
                <a:ea typeface="宋体" panose="02010600030101010101" pitchFamily="2" charset="-122"/>
              </a:rPr>
              <a:t>，当光线经过反射和折射后，其亮度会衰减。因此可以预先设置一个阈值，在进行光线跟踪时，若被跟踪光线对像素亮度的贡献小于这个阈值，便停止跟踪。</a:t>
            </a:r>
          </a:p>
        </p:txBody>
      </p:sp>
    </p:spTree>
    <p:extLst>
      <p:ext uri="{BB962C8B-B14F-4D97-AF65-F5344CB8AC3E}">
        <p14:creationId xmlns:p14="http://schemas.microsoft.com/office/powerpoint/2010/main" val="2741172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253EE08-F5FF-44F3-A001-A5770F7E7DF2}"/>
              </a:ext>
            </a:extLst>
          </p:cNvPr>
          <p:cNvSpPr>
            <a:spLocks noGrp="1" noChangeArrowheads="1"/>
          </p:cNvSpPr>
          <p:nvPr>
            <p:ph type="title"/>
          </p:nvPr>
        </p:nvSpPr>
        <p:spPr>
          <a:xfrm>
            <a:off x="1219200" y="0"/>
            <a:ext cx="7239000" cy="1143000"/>
          </a:xfrm>
        </p:spPr>
        <p:txBody>
          <a:bodyPr/>
          <a:lstStyle/>
          <a:p>
            <a:pPr eaLnBrk="1" hangingPunct="1"/>
            <a:r>
              <a:rPr lang="zh-CN" altLang="en-US">
                <a:latin typeface="宋体" panose="02010600030101010101" pitchFamily="2" charset="-122"/>
                <a:ea typeface="宋体" panose="02010600030101010101" pitchFamily="2" charset="-122"/>
              </a:rPr>
              <a:t>光线跟踪算法</a:t>
            </a:r>
            <a:r>
              <a:rPr lang="en-US" altLang="zh-CN" sz="3200">
                <a:latin typeface="宋体" panose="02010600030101010101" pitchFamily="2" charset="-122"/>
                <a:ea typeface="宋体" panose="02010600030101010101" pitchFamily="2" charset="-122"/>
              </a:rPr>
              <a:t>-</a:t>
            </a:r>
            <a:r>
              <a:rPr lang="zh-CN" altLang="en-US" sz="3200">
                <a:latin typeface="宋体" panose="02010600030101010101" pitchFamily="2" charset="-122"/>
                <a:ea typeface="宋体" panose="02010600030101010101" pitchFamily="2" charset="-122"/>
              </a:rPr>
              <a:t>算法描述</a:t>
            </a:r>
          </a:p>
        </p:txBody>
      </p:sp>
      <p:sp>
        <p:nvSpPr>
          <p:cNvPr id="50179" name="Rectangle 3">
            <a:extLst>
              <a:ext uri="{FF2B5EF4-FFF2-40B4-BE49-F238E27FC236}">
                <a16:creationId xmlns:a16="http://schemas.microsoft.com/office/drawing/2014/main" id="{42291D03-C08E-4CB5-A196-260DC0B9F822}"/>
              </a:ext>
            </a:extLst>
          </p:cNvPr>
          <p:cNvSpPr>
            <a:spLocks noGrp="1" noChangeArrowheads="1"/>
          </p:cNvSpPr>
          <p:nvPr>
            <p:ph type="body" idx="1"/>
          </p:nvPr>
        </p:nvSpPr>
        <p:spPr>
          <a:xfrm>
            <a:off x="685800" y="1295400"/>
            <a:ext cx="7772400" cy="4800600"/>
          </a:xfrm>
        </p:spPr>
        <p:txBody>
          <a:bodyPr/>
          <a:lstStyle/>
          <a:p>
            <a:pPr eaLnBrk="1" hangingPunct="1">
              <a:buFontTx/>
              <a:buNone/>
            </a:pPr>
            <a:r>
              <a:rPr lang="zh-CN" altLang="en-US">
                <a:ea typeface="宋体" panose="02010600030101010101" pitchFamily="2" charset="-122"/>
              </a:rPr>
              <a:t>设置视点，投影平面以及窗口的参数；</a:t>
            </a:r>
          </a:p>
          <a:p>
            <a:pPr eaLnBrk="1" hangingPunct="1">
              <a:buFontTx/>
              <a:buNone/>
            </a:pPr>
            <a:r>
              <a:rPr lang="en-US" altLang="zh-CN">
                <a:ea typeface="宋体" panose="02010600030101010101" pitchFamily="2" charset="-122"/>
              </a:rPr>
              <a:t>For </a:t>
            </a:r>
            <a:r>
              <a:rPr lang="zh-CN" altLang="en-US">
                <a:ea typeface="宋体" panose="02010600030101010101" pitchFamily="2" charset="-122"/>
              </a:rPr>
              <a:t>（窗口内的每一条扫描线）</a:t>
            </a:r>
          </a:p>
          <a:p>
            <a:pPr eaLnBrk="1" hangingPunct="1">
              <a:buFontTx/>
              <a:buNone/>
            </a:pPr>
            <a:r>
              <a:rPr lang="zh-CN" altLang="en-US">
                <a:ea typeface="宋体" panose="02010600030101010101" pitchFamily="2" charset="-122"/>
              </a:rPr>
              <a:t>    </a:t>
            </a:r>
            <a:r>
              <a:rPr lang="en-US" altLang="zh-CN">
                <a:ea typeface="宋体" panose="02010600030101010101" pitchFamily="2" charset="-122"/>
              </a:rPr>
              <a:t>for </a:t>
            </a:r>
            <a:r>
              <a:rPr lang="zh-CN" altLang="en-US">
                <a:ea typeface="宋体" panose="02010600030101010101" pitchFamily="2" charset="-122"/>
              </a:rPr>
              <a:t>（扫描线上的每一个像素）</a:t>
            </a:r>
          </a:p>
          <a:p>
            <a:pPr eaLnBrk="1" hangingPunct="1">
              <a:buFontTx/>
              <a:buNone/>
            </a:pPr>
            <a:r>
              <a:rPr lang="zh-CN" altLang="en-US">
                <a:ea typeface="宋体" panose="02010600030101010101" pitchFamily="2" charset="-122"/>
              </a:rPr>
              <a:t>    </a:t>
            </a:r>
            <a:r>
              <a:rPr lang="en-US" altLang="zh-CN">
                <a:ea typeface="宋体" panose="02010600030101010101" pitchFamily="2" charset="-122"/>
              </a:rPr>
              <a:t>{    </a:t>
            </a:r>
            <a:r>
              <a:rPr lang="zh-CN" altLang="en-US">
                <a:ea typeface="宋体" panose="02010600030101010101" pitchFamily="2" charset="-122"/>
              </a:rPr>
              <a:t>确定从视点指向像素中心的光线</a:t>
            </a:r>
            <a:r>
              <a:rPr lang="en-US" altLang="zh-CN">
                <a:ea typeface="宋体" panose="02010600030101010101" pitchFamily="2" charset="-122"/>
              </a:rPr>
              <a:t>ray</a:t>
            </a:r>
            <a:r>
              <a:rPr lang="zh-CN" altLang="en-US">
                <a:ea typeface="宋体" panose="02010600030101010101" pitchFamily="2" charset="-122"/>
              </a:rPr>
              <a:t>；</a:t>
            </a:r>
          </a:p>
          <a:p>
            <a:pPr eaLnBrk="1" hangingPunct="1">
              <a:buFontTx/>
              <a:buNone/>
            </a:pPr>
            <a:r>
              <a:rPr lang="zh-CN" altLang="en-US">
                <a:ea typeface="宋体" panose="02010600030101010101" pitchFamily="2" charset="-122"/>
              </a:rPr>
              <a:t>          像素的颜色</a:t>
            </a:r>
            <a:r>
              <a:rPr lang="en-US" altLang="zh-CN">
                <a:ea typeface="宋体" panose="02010600030101010101" pitchFamily="2" charset="-122"/>
              </a:rPr>
              <a:t>=RayTracing(ray,1)</a:t>
            </a:r>
            <a:r>
              <a:rPr lang="zh-CN" altLang="en-US">
                <a:ea typeface="宋体" panose="02010600030101010101" pitchFamily="2" charset="-122"/>
              </a:rPr>
              <a:t>；</a:t>
            </a:r>
          </a:p>
          <a:p>
            <a:pPr eaLnBrk="1" hangingPunct="1">
              <a:buFontTx/>
              <a:buNone/>
            </a:pPr>
            <a:r>
              <a:rPr lang="zh-CN" altLang="en-US">
                <a:ea typeface="宋体" panose="02010600030101010101" pitchFamily="2" charset="-122"/>
              </a:rPr>
              <a:t>     </a:t>
            </a:r>
            <a:r>
              <a:rPr lang="en-US" altLang="zh-CN">
                <a:ea typeface="宋体" panose="02010600030101010101" pitchFamily="2" charset="-122"/>
              </a:rPr>
              <a:t>}</a:t>
            </a:r>
          </a:p>
        </p:txBody>
      </p:sp>
    </p:spTree>
    <p:extLst>
      <p:ext uri="{BB962C8B-B14F-4D97-AF65-F5344CB8AC3E}">
        <p14:creationId xmlns:p14="http://schemas.microsoft.com/office/powerpoint/2010/main" val="204164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7AB4CEEF-E12D-4274-8C8D-007E2833997C}"/>
              </a:ext>
            </a:extLst>
          </p:cNvPr>
          <p:cNvSpPr>
            <a:spLocks noGrp="1" noChangeArrowheads="1"/>
          </p:cNvSpPr>
          <p:nvPr>
            <p:ph type="body" idx="1"/>
          </p:nvPr>
        </p:nvSpPr>
        <p:spPr>
          <a:xfrm>
            <a:off x="1042988" y="1066800"/>
            <a:ext cx="7315200" cy="5791200"/>
          </a:xfrm>
        </p:spPr>
        <p:txBody>
          <a:bodyPr/>
          <a:lstStyle/>
          <a:p>
            <a:pPr eaLnBrk="1" hangingPunct="1">
              <a:lnSpc>
                <a:spcPct val="90000"/>
              </a:lnSpc>
              <a:buFontTx/>
              <a:buNone/>
            </a:pPr>
            <a:r>
              <a:rPr lang="en-US" altLang="zh-CN" sz="2000">
                <a:ea typeface="宋体" panose="02010600030101010101" pitchFamily="2" charset="-122"/>
              </a:rPr>
              <a:t>Color RayTracing(Ray ray, int depth)</a:t>
            </a:r>
          </a:p>
          <a:p>
            <a:pPr eaLnBrk="1" hangingPunct="1">
              <a:lnSpc>
                <a:spcPct val="90000"/>
              </a:lnSpc>
              <a:buFontTx/>
              <a:buNone/>
            </a:pPr>
            <a:r>
              <a:rPr lang="en-US" altLang="zh-CN" sz="2000">
                <a:ea typeface="宋体" panose="02010600030101010101" pitchFamily="2" charset="-122"/>
              </a:rPr>
              <a:t>{    </a:t>
            </a:r>
            <a:r>
              <a:rPr lang="zh-CN" altLang="en-US" sz="2000">
                <a:ea typeface="宋体" panose="02010600030101010101" pitchFamily="2" charset="-122"/>
              </a:rPr>
              <a:t>求</a:t>
            </a:r>
            <a:r>
              <a:rPr lang="en-US" altLang="zh-CN" sz="2000">
                <a:ea typeface="宋体" panose="02010600030101010101" pitchFamily="2" charset="-122"/>
              </a:rPr>
              <a:t>ray</a:t>
            </a:r>
            <a:r>
              <a:rPr lang="zh-CN" altLang="en-US" sz="2000">
                <a:ea typeface="宋体" panose="02010600030101010101" pitchFamily="2" charset="-122"/>
              </a:rPr>
              <a:t>与物体表面最近的交点</a:t>
            </a:r>
            <a:r>
              <a:rPr lang="en-US" altLang="zh-CN" sz="2000">
                <a:ea typeface="宋体" panose="02010600030101010101" pitchFamily="2" charset="-122"/>
              </a:rPr>
              <a:t>P</a:t>
            </a:r>
            <a:r>
              <a:rPr lang="zh-CN" altLang="en-US" sz="2000">
                <a:ea typeface="宋体" panose="02010600030101010101" pitchFamily="2" charset="-122"/>
              </a:rPr>
              <a:t>；</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if </a:t>
            </a:r>
            <a:r>
              <a:rPr lang="zh-CN" altLang="en-US" sz="2000">
                <a:ea typeface="宋体" panose="02010600030101010101" pitchFamily="2" charset="-122"/>
              </a:rPr>
              <a:t>（有交点）</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    </a:t>
            </a:r>
            <a:r>
              <a:rPr lang="zh-CN" altLang="en-US" sz="2000">
                <a:ea typeface="宋体" panose="02010600030101010101" pitchFamily="2" charset="-122"/>
              </a:rPr>
              <a:t>用局部光照明模型计算</a:t>
            </a:r>
            <a:r>
              <a:rPr lang="en-US" altLang="zh-CN" sz="2000">
                <a:ea typeface="宋体" panose="02010600030101010101" pitchFamily="2" charset="-122"/>
              </a:rPr>
              <a:t>P</a:t>
            </a:r>
            <a:r>
              <a:rPr lang="zh-CN" altLang="en-US" sz="2000">
                <a:ea typeface="宋体" panose="02010600030101010101" pitchFamily="2" charset="-122"/>
              </a:rPr>
              <a:t>点的</a:t>
            </a:r>
            <a:r>
              <a:rPr lang="en-US" altLang="zh-CN" sz="2000">
                <a:ea typeface="宋体" panose="02010600030101010101" pitchFamily="2" charset="-122"/>
              </a:rPr>
              <a:t>Ic</a:t>
            </a:r>
            <a:r>
              <a:rPr lang="zh-CN" altLang="en-US" sz="2000">
                <a:ea typeface="宋体" panose="02010600030101010101" pitchFamily="2" charset="-122"/>
              </a:rPr>
              <a:t>；</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color = Ic;</a:t>
            </a:r>
          </a:p>
          <a:p>
            <a:pPr eaLnBrk="1" hangingPunct="1">
              <a:lnSpc>
                <a:spcPct val="90000"/>
              </a:lnSpc>
              <a:buFontTx/>
              <a:buNone/>
            </a:pPr>
            <a:r>
              <a:rPr lang="en-US" altLang="zh-CN" sz="2000">
                <a:ea typeface="宋体" panose="02010600030101010101" pitchFamily="2" charset="-122"/>
              </a:rPr>
              <a:t>            if  </a:t>
            </a:r>
            <a:r>
              <a:rPr lang="zh-CN" altLang="en-US" sz="2000">
                <a:ea typeface="宋体" panose="02010600030101010101" pitchFamily="2" charset="-122"/>
              </a:rPr>
              <a:t>（</a:t>
            </a:r>
            <a:r>
              <a:rPr lang="en-US" altLang="zh-CN" sz="2000">
                <a:ea typeface="宋体" panose="02010600030101010101" pitchFamily="2" charset="-122"/>
              </a:rPr>
              <a:t>depth&lt;</a:t>
            </a:r>
            <a:r>
              <a:rPr lang="zh-CN" altLang="en-US" sz="2000">
                <a:ea typeface="宋体" panose="02010600030101010101" pitchFamily="2" charset="-122"/>
              </a:rPr>
              <a:t>给定的最大跟踪层次）</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    </a:t>
            </a:r>
            <a:r>
              <a:rPr lang="zh-CN" altLang="en-US" sz="2000">
                <a:ea typeface="宋体" panose="02010600030101010101" pitchFamily="2" charset="-122"/>
              </a:rPr>
              <a:t>计算</a:t>
            </a:r>
            <a:r>
              <a:rPr lang="en-US" altLang="zh-CN" sz="2000">
                <a:ea typeface="宋体" panose="02010600030101010101" pitchFamily="2" charset="-122"/>
              </a:rPr>
              <a:t>ray</a:t>
            </a:r>
            <a:r>
              <a:rPr lang="zh-CN" altLang="en-US" sz="2000">
                <a:ea typeface="宋体" panose="02010600030101010101" pitchFamily="2" charset="-122"/>
              </a:rPr>
              <a:t>的反射光线；</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Is=RayTracing(</a:t>
            </a:r>
            <a:r>
              <a:rPr lang="zh-CN" altLang="en-US" sz="2000">
                <a:ea typeface="宋体" panose="02010600030101010101" pitchFamily="2" charset="-122"/>
              </a:rPr>
              <a:t>反射光线，</a:t>
            </a:r>
            <a:r>
              <a:rPr lang="en-US" altLang="zh-CN" sz="2000">
                <a:ea typeface="宋体" panose="02010600030101010101" pitchFamily="2" charset="-122"/>
              </a:rPr>
              <a:t>depth+1</a:t>
            </a:r>
            <a:r>
              <a:rPr lang="zh-CN" altLang="en-US" sz="2000">
                <a:ea typeface="宋体" panose="02010600030101010101" pitchFamily="2" charset="-122"/>
              </a:rPr>
              <a:t>）；</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if  </a:t>
            </a:r>
            <a:r>
              <a:rPr lang="zh-CN" altLang="en-US" sz="2000">
                <a:ea typeface="宋体" panose="02010600030101010101" pitchFamily="2" charset="-122"/>
              </a:rPr>
              <a:t>（物体是透明的）</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    </a:t>
            </a:r>
            <a:r>
              <a:rPr lang="zh-CN" altLang="en-US" sz="2000">
                <a:ea typeface="宋体" panose="02010600030101010101" pitchFamily="2" charset="-122"/>
              </a:rPr>
              <a:t>计算</a:t>
            </a:r>
            <a:r>
              <a:rPr lang="en-US" altLang="zh-CN" sz="2000">
                <a:ea typeface="宋体" panose="02010600030101010101" pitchFamily="2" charset="-122"/>
              </a:rPr>
              <a:t>ray</a:t>
            </a:r>
            <a:r>
              <a:rPr lang="zh-CN" altLang="en-US" sz="2000">
                <a:ea typeface="宋体" panose="02010600030101010101" pitchFamily="2" charset="-122"/>
              </a:rPr>
              <a:t>的透射光线；</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It=RayTracing(</a:t>
            </a:r>
            <a:r>
              <a:rPr lang="zh-CN" altLang="en-US" sz="2000">
                <a:ea typeface="宋体" panose="02010600030101010101" pitchFamily="2" charset="-122"/>
              </a:rPr>
              <a:t>透射光线，</a:t>
            </a:r>
            <a:r>
              <a:rPr lang="en-US" altLang="zh-CN" sz="2000">
                <a:ea typeface="宋体" panose="02010600030101010101" pitchFamily="2" charset="-122"/>
              </a:rPr>
              <a:t>depth+1);     </a:t>
            </a:r>
          </a:p>
          <a:p>
            <a:pPr eaLnBrk="1" hangingPunct="1">
              <a:lnSpc>
                <a:spcPct val="90000"/>
              </a:lnSpc>
              <a:buFontTx/>
              <a:buNone/>
            </a:pPr>
            <a:r>
              <a:rPr lang="en-US" altLang="zh-CN" sz="2000">
                <a:ea typeface="宋体" panose="02010600030101010101" pitchFamily="2" charset="-122"/>
              </a:rPr>
              <a:t>                  }</a:t>
            </a:r>
          </a:p>
          <a:p>
            <a:pPr eaLnBrk="1" hangingPunct="1">
              <a:lnSpc>
                <a:spcPct val="90000"/>
              </a:lnSpc>
              <a:buFontTx/>
              <a:buNone/>
            </a:pPr>
            <a:r>
              <a:rPr lang="en-US" altLang="zh-CN" sz="2000">
                <a:ea typeface="宋体" panose="02010600030101010101" pitchFamily="2" charset="-122"/>
              </a:rPr>
              <a:t>                 color = Ic + Is + It ;</a:t>
            </a:r>
          </a:p>
          <a:p>
            <a:pPr eaLnBrk="1" hangingPunct="1">
              <a:lnSpc>
                <a:spcPct val="90000"/>
              </a:lnSpc>
              <a:buFontTx/>
              <a:buNone/>
            </a:pPr>
            <a:r>
              <a:rPr lang="en-US" altLang="zh-CN" sz="2000">
                <a:ea typeface="宋体" panose="02010600030101010101" pitchFamily="2" charset="-122"/>
              </a:rPr>
              <a:t>             }</a:t>
            </a:r>
          </a:p>
          <a:p>
            <a:pPr eaLnBrk="1" hangingPunct="1">
              <a:lnSpc>
                <a:spcPct val="90000"/>
              </a:lnSpc>
              <a:buFontTx/>
              <a:buNone/>
            </a:pPr>
            <a:r>
              <a:rPr lang="en-US" altLang="zh-CN" sz="2000">
                <a:ea typeface="宋体" panose="02010600030101010101" pitchFamily="2" charset="-122"/>
              </a:rPr>
              <a:t>       }        else color = black</a:t>
            </a:r>
            <a:r>
              <a:rPr lang="zh-CN" altLang="en-US" sz="2000">
                <a:ea typeface="宋体" panose="02010600030101010101" pitchFamily="2" charset="-122"/>
              </a:rPr>
              <a:t>；</a:t>
            </a:r>
          </a:p>
          <a:p>
            <a:pPr eaLnBrk="1" hangingPunct="1">
              <a:lnSpc>
                <a:spcPct val="90000"/>
              </a:lnSpc>
              <a:buFontTx/>
              <a:buNone/>
            </a:pPr>
            <a:r>
              <a:rPr lang="zh-CN" altLang="en-US" sz="2000">
                <a:ea typeface="宋体" panose="02010600030101010101" pitchFamily="2" charset="-122"/>
              </a:rPr>
              <a:t>       </a:t>
            </a:r>
            <a:r>
              <a:rPr lang="en-US" altLang="zh-CN" sz="2000">
                <a:ea typeface="宋体" panose="02010600030101010101" pitchFamily="2" charset="-122"/>
              </a:rPr>
              <a:t>return color ;</a:t>
            </a:r>
          </a:p>
          <a:p>
            <a:pPr eaLnBrk="1" hangingPunct="1">
              <a:lnSpc>
                <a:spcPct val="90000"/>
              </a:lnSpc>
              <a:buFontTx/>
              <a:buNone/>
            </a:pPr>
            <a:r>
              <a:rPr lang="en-US" altLang="zh-CN" sz="2000">
                <a:ea typeface="宋体" panose="02010600030101010101" pitchFamily="2" charset="-122"/>
              </a:rPr>
              <a:t>}</a:t>
            </a:r>
          </a:p>
        </p:txBody>
      </p:sp>
      <p:sp>
        <p:nvSpPr>
          <p:cNvPr id="51203" name="Rectangle 2">
            <a:extLst>
              <a:ext uri="{FF2B5EF4-FFF2-40B4-BE49-F238E27FC236}">
                <a16:creationId xmlns:a16="http://schemas.microsoft.com/office/drawing/2014/main" id="{1D8E626C-9E67-4C83-9331-B2003659B43E}"/>
              </a:ext>
            </a:extLst>
          </p:cNvPr>
          <p:cNvSpPr>
            <a:spLocks noGrp="1" noChangeArrowheads="1"/>
          </p:cNvSpPr>
          <p:nvPr>
            <p:ph type="title"/>
          </p:nvPr>
        </p:nvSpPr>
        <p:spPr/>
        <p:txBody>
          <a:bodyPr/>
          <a:lstStyle/>
          <a:p>
            <a:pPr eaLnBrk="1" hangingPunct="1"/>
            <a:r>
              <a:rPr lang="zh-CN" altLang="en-US">
                <a:latin typeface="宋体" panose="02010600030101010101" pitchFamily="2" charset="-122"/>
                <a:ea typeface="宋体" panose="02010600030101010101" pitchFamily="2" charset="-122"/>
              </a:rPr>
              <a:t>光线跟踪算法</a:t>
            </a:r>
            <a:r>
              <a:rPr lang="en-US" altLang="zh-CN" sz="3200">
                <a:latin typeface="宋体" panose="02010600030101010101" pitchFamily="2" charset="-122"/>
                <a:ea typeface="宋体" panose="02010600030101010101" pitchFamily="2" charset="-122"/>
              </a:rPr>
              <a:t>-</a:t>
            </a:r>
            <a:r>
              <a:rPr lang="zh-CN" altLang="en-US" sz="3200">
                <a:latin typeface="宋体" panose="02010600030101010101" pitchFamily="2" charset="-122"/>
                <a:ea typeface="宋体" panose="02010600030101010101" pitchFamily="2" charset="-122"/>
              </a:rPr>
              <a:t>算法描述</a:t>
            </a:r>
          </a:p>
        </p:txBody>
      </p:sp>
    </p:spTree>
    <p:extLst>
      <p:ext uri="{BB962C8B-B14F-4D97-AF65-F5344CB8AC3E}">
        <p14:creationId xmlns:p14="http://schemas.microsoft.com/office/powerpoint/2010/main" val="95223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4A0263F-1A3A-44E8-B169-B3A350302AAA}"/>
              </a:ext>
            </a:extLst>
          </p:cNvPr>
          <p:cNvSpPr>
            <a:spLocks noGrp="1" noChangeArrowheads="1"/>
          </p:cNvSpPr>
          <p:nvPr>
            <p:ph type="title"/>
          </p:nvPr>
        </p:nvSpPr>
        <p:spPr>
          <a:xfrm>
            <a:off x="1143000" y="0"/>
            <a:ext cx="7239000" cy="1143000"/>
          </a:xfrm>
        </p:spPr>
        <p:txBody>
          <a:bodyPr/>
          <a:lstStyle/>
          <a:p>
            <a:pPr eaLnBrk="1" hangingPunct="1"/>
            <a:r>
              <a:rPr lang="zh-CN" altLang="en-US">
                <a:latin typeface="宋体" panose="02010600030101010101" pitchFamily="2" charset="-122"/>
                <a:ea typeface="宋体" panose="02010600030101010101" pitchFamily="2" charset="-122"/>
              </a:rPr>
              <a:t>光线跟踪算法</a:t>
            </a:r>
          </a:p>
        </p:txBody>
      </p:sp>
      <p:sp>
        <p:nvSpPr>
          <p:cNvPr id="52227" name="Rectangle 3">
            <a:extLst>
              <a:ext uri="{FF2B5EF4-FFF2-40B4-BE49-F238E27FC236}">
                <a16:creationId xmlns:a16="http://schemas.microsoft.com/office/drawing/2014/main" id="{AEA6F7FF-2035-4066-A5F6-D0BF85D55C65}"/>
              </a:ext>
            </a:extLst>
          </p:cNvPr>
          <p:cNvSpPr>
            <a:spLocks noGrp="1" noChangeArrowheads="1"/>
          </p:cNvSpPr>
          <p:nvPr>
            <p:ph type="body" idx="1"/>
          </p:nvPr>
        </p:nvSpPr>
        <p:spPr>
          <a:xfrm>
            <a:off x="250825" y="1295400"/>
            <a:ext cx="8207375" cy="4800600"/>
          </a:xfrm>
        </p:spPr>
        <p:txBody>
          <a:bodyPr/>
          <a:lstStyle/>
          <a:p>
            <a:pPr eaLnBrk="1" hangingPunct="1">
              <a:lnSpc>
                <a:spcPct val="90000"/>
              </a:lnSpc>
              <a:spcBef>
                <a:spcPct val="0"/>
              </a:spcBef>
            </a:pPr>
            <a:r>
              <a:rPr lang="en-US" altLang="zh-CN" sz="24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根据光线跟踪基本原理，假设在显示分辨率为</a:t>
            </a:r>
            <a:r>
              <a:rPr lang="en-US" altLang="zh-CN" sz="2800">
                <a:latin typeface="宋体" panose="02010600030101010101" pitchFamily="2" charset="-122"/>
                <a:ea typeface="宋体" panose="02010600030101010101" pitchFamily="2" charset="-122"/>
              </a:rPr>
              <a:t>N×M</a:t>
            </a:r>
            <a:r>
              <a:rPr lang="zh-CN" altLang="en-US" sz="2800">
                <a:latin typeface="宋体" panose="02010600030101010101" pitchFamily="2" charset="-122"/>
                <a:ea typeface="宋体" panose="02010600030101010101" pitchFamily="2" charset="-122"/>
              </a:rPr>
              <a:t>的屏幕上生成图形，必须从视点出发通过屏幕向景物发射</a:t>
            </a:r>
            <a:r>
              <a:rPr lang="en-US" altLang="zh-CN" sz="2800">
                <a:latin typeface="宋体" panose="02010600030101010101" pitchFamily="2" charset="-122"/>
                <a:ea typeface="宋体" panose="02010600030101010101" pitchFamily="2" charset="-122"/>
              </a:rPr>
              <a:t>N×M</a:t>
            </a:r>
            <a:r>
              <a:rPr lang="zh-CN" altLang="en-US" sz="2800">
                <a:latin typeface="宋体" panose="02010600030101010101" pitchFamily="2" charset="-122"/>
                <a:ea typeface="宋体" panose="02010600030101010101" pitchFamily="2" charset="-122"/>
              </a:rPr>
              <a:t>条光线</a:t>
            </a:r>
            <a:endParaRPr lang="en-US" altLang="zh-CN" sz="2800">
              <a:latin typeface="宋体" panose="02010600030101010101" pitchFamily="2" charset="-122"/>
              <a:ea typeface="宋体" panose="02010600030101010101" pitchFamily="2" charset="-122"/>
            </a:endParaRPr>
          </a:p>
          <a:p>
            <a:pPr eaLnBrk="1" hangingPunct="1">
              <a:lnSpc>
                <a:spcPct val="90000"/>
              </a:lnSpc>
              <a:spcBef>
                <a:spcPct val="0"/>
              </a:spcBef>
            </a:pPr>
            <a:r>
              <a:rPr lang="zh-CN" altLang="en-US" sz="2800">
                <a:latin typeface="宋体" panose="02010600030101010101" pitchFamily="2" charset="-122"/>
                <a:ea typeface="宋体" panose="02010600030101010101" pitchFamily="2" charset="-122"/>
              </a:rPr>
              <a:t>设每根光线在场景中经过反射和折射平均派生出</a:t>
            </a:r>
            <a:r>
              <a:rPr lang="en-US" altLang="zh-CN" sz="2800">
                <a:latin typeface="宋体" panose="02010600030101010101" pitchFamily="2" charset="-122"/>
                <a:ea typeface="宋体" panose="02010600030101010101" pitchFamily="2" charset="-122"/>
              </a:rPr>
              <a:t>d</a:t>
            </a:r>
            <a:r>
              <a:rPr lang="zh-CN" altLang="en-US" sz="2800">
                <a:latin typeface="宋体" panose="02010600030101010101" pitchFamily="2" charset="-122"/>
                <a:ea typeface="宋体" panose="02010600030101010101" pitchFamily="2" charset="-122"/>
              </a:rPr>
              <a:t>根光线，并设每一景物交点朝光源发射</a:t>
            </a:r>
            <a:r>
              <a:rPr lang="en-US" altLang="zh-CN" sz="2800">
                <a:latin typeface="宋体" panose="02010600030101010101" pitchFamily="2" charset="-122"/>
                <a:ea typeface="宋体" panose="02010600030101010101" pitchFamily="2" charset="-122"/>
              </a:rPr>
              <a:t>m </a:t>
            </a:r>
            <a:r>
              <a:rPr lang="zh-CN" altLang="en-US" sz="2800">
                <a:latin typeface="宋体" panose="02010600030101010101" pitchFamily="2" charset="-122"/>
                <a:ea typeface="宋体" panose="02010600030101010101" pitchFamily="2" charset="-122"/>
              </a:rPr>
              <a:t>条阴影探测光线，则总的光线数增加至</a:t>
            </a:r>
            <a:r>
              <a:rPr lang="en-US" altLang="zh-CN" sz="2800">
                <a:latin typeface="宋体" panose="02010600030101010101" pitchFamily="2" charset="-122"/>
                <a:ea typeface="宋体" panose="02010600030101010101" pitchFamily="2" charset="-122"/>
              </a:rPr>
              <a:t>(m+1)dNM</a:t>
            </a:r>
            <a:r>
              <a:rPr lang="zh-CN" altLang="en-US" sz="2800">
                <a:latin typeface="宋体" panose="02010600030101010101" pitchFamily="2" charset="-122"/>
                <a:ea typeface="宋体" panose="02010600030101010101" pitchFamily="2" charset="-122"/>
              </a:rPr>
              <a:t>。当</a:t>
            </a:r>
            <a:r>
              <a:rPr lang="en-US" altLang="zh-CN" sz="2800">
                <a:latin typeface="宋体" panose="02010600030101010101" pitchFamily="2" charset="-122"/>
                <a:ea typeface="宋体" panose="02010600030101010101" pitchFamily="2" charset="-122"/>
              </a:rPr>
              <a:t>m</a:t>
            </a:r>
            <a:r>
              <a:rPr lang="zh-CN" altLang="en-US" sz="2800">
                <a:latin typeface="宋体" panose="02010600030101010101" pitchFamily="2" charset="-122"/>
                <a:ea typeface="宋体" panose="02010600030101010101" pitchFamily="2" charset="-122"/>
              </a:rPr>
              <a:t>为</a:t>
            </a:r>
            <a:r>
              <a:rPr lang="en-US" altLang="zh-CN" sz="2800">
                <a:latin typeface="宋体" panose="02010600030101010101" pitchFamily="2" charset="-122"/>
                <a:ea typeface="宋体" panose="02010600030101010101" pitchFamily="2" charset="-122"/>
              </a:rPr>
              <a:t>2</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d</a:t>
            </a:r>
            <a:r>
              <a:rPr lang="zh-CN" altLang="en-US" sz="2800">
                <a:latin typeface="宋体" panose="02010600030101010101" pitchFamily="2" charset="-122"/>
                <a:ea typeface="宋体" panose="02010600030101010101" pitchFamily="2" charset="-122"/>
              </a:rPr>
              <a:t>为</a:t>
            </a:r>
            <a:r>
              <a:rPr lang="en-US" altLang="zh-CN" sz="2800">
                <a:latin typeface="宋体" panose="02010600030101010101" pitchFamily="2" charset="-122"/>
                <a:ea typeface="宋体" panose="02010600030101010101" pitchFamily="2" charset="-122"/>
              </a:rPr>
              <a:t>5</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N</a:t>
            </a:r>
            <a:r>
              <a:rPr lang="zh-CN" altLang="en-US" sz="2800">
                <a:latin typeface="宋体" panose="02010600030101010101" pitchFamily="2" charset="-122"/>
                <a:ea typeface="宋体" panose="02010600030101010101" pitchFamily="2" charset="-122"/>
              </a:rPr>
              <a:t>为</a:t>
            </a:r>
            <a:r>
              <a:rPr lang="en-US" altLang="zh-CN" sz="2800">
                <a:latin typeface="宋体" panose="02010600030101010101" pitchFamily="2" charset="-122"/>
                <a:ea typeface="宋体" panose="02010600030101010101" pitchFamily="2" charset="-122"/>
              </a:rPr>
              <a:t>800</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M</a:t>
            </a:r>
            <a:r>
              <a:rPr lang="zh-CN" altLang="en-US" sz="2800">
                <a:latin typeface="宋体" panose="02010600030101010101" pitchFamily="2" charset="-122"/>
                <a:ea typeface="宋体" panose="02010600030101010101" pitchFamily="2" charset="-122"/>
              </a:rPr>
              <a:t>为</a:t>
            </a:r>
            <a:r>
              <a:rPr lang="en-US" altLang="zh-CN" sz="2800">
                <a:latin typeface="宋体" panose="02010600030101010101" pitchFamily="2" charset="-122"/>
                <a:ea typeface="宋体" panose="02010600030101010101" pitchFamily="2" charset="-122"/>
              </a:rPr>
              <a:t>600</a:t>
            </a:r>
            <a:r>
              <a:rPr lang="zh-CN" altLang="en-US" sz="2800">
                <a:latin typeface="宋体" panose="02010600030101010101" pitchFamily="2" charset="-122"/>
                <a:ea typeface="宋体" panose="02010600030101010101" pitchFamily="2" charset="-122"/>
              </a:rPr>
              <a:t>时，其光线数目是</a:t>
            </a:r>
            <a:r>
              <a:rPr lang="en-US" altLang="zh-CN" sz="2800">
                <a:latin typeface="宋体" panose="02010600030101010101" pitchFamily="2" charset="-122"/>
                <a:ea typeface="宋体" panose="02010600030101010101" pitchFamily="2" charset="-122"/>
              </a:rPr>
              <a:t>720</a:t>
            </a:r>
            <a:r>
              <a:rPr lang="zh-CN" altLang="en-US" sz="2800">
                <a:latin typeface="宋体" panose="02010600030101010101" pitchFamily="2" charset="-122"/>
                <a:ea typeface="宋体" panose="02010600030101010101" pitchFamily="2" charset="-122"/>
              </a:rPr>
              <a:t>万条</a:t>
            </a:r>
            <a:endParaRPr lang="en-US" altLang="zh-CN" sz="2800">
              <a:latin typeface="宋体" panose="02010600030101010101" pitchFamily="2" charset="-122"/>
              <a:ea typeface="宋体" panose="02010600030101010101" pitchFamily="2" charset="-122"/>
            </a:endParaRPr>
          </a:p>
          <a:p>
            <a:pPr eaLnBrk="1" hangingPunct="1">
              <a:lnSpc>
                <a:spcPct val="90000"/>
              </a:lnSpc>
              <a:spcBef>
                <a:spcPct val="0"/>
              </a:spcBef>
            </a:pPr>
            <a:r>
              <a:rPr lang="zh-CN" altLang="en-US" sz="2800">
                <a:latin typeface="宋体" panose="02010600030101010101" pitchFamily="2" charset="-122"/>
                <a:ea typeface="宋体" panose="02010600030101010101" pitchFamily="2" charset="-122"/>
              </a:rPr>
              <a:t>这意味着需进行</a:t>
            </a:r>
            <a:r>
              <a:rPr lang="en-US" altLang="zh-CN" sz="2800">
                <a:latin typeface="宋体" panose="02010600030101010101" pitchFamily="2" charset="-122"/>
                <a:ea typeface="宋体" panose="02010600030101010101" pitchFamily="2" charset="-122"/>
              </a:rPr>
              <a:t>720</a:t>
            </a:r>
            <a:r>
              <a:rPr lang="zh-CN" altLang="en-US" sz="2800">
                <a:latin typeface="宋体" panose="02010600030101010101" pitchFamily="2" charset="-122"/>
                <a:ea typeface="宋体" panose="02010600030101010101" pitchFamily="2" charset="-122"/>
              </a:rPr>
              <a:t>万次直线与景物的求交计算才能完成图形的绘制。庞大的求交量使图形绘制耗费大大增加。生成一幅中等复杂程度的真实感图形需要数分钟至数小时</a:t>
            </a:r>
          </a:p>
          <a:p>
            <a:pPr eaLnBrk="1" hangingPunct="1">
              <a:lnSpc>
                <a:spcPct val="90000"/>
              </a:lnSpc>
              <a:spcBef>
                <a:spcPct val="0"/>
              </a:spcBef>
              <a:buFontTx/>
              <a:buNone/>
            </a:pPr>
            <a:r>
              <a:rPr lang="zh-CN" altLang="en-US" sz="2000">
                <a:ea typeface="楷体_GB2312" pitchFamily="49" charset="-122"/>
              </a:rPr>
              <a:t>        </a:t>
            </a:r>
          </a:p>
          <a:p>
            <a:pPr eaLnBrk="1" hangingPunct="1">
              <a:lnSpc>
                <a:spcPct val="90000"/>
              </a:lnSpc>
              <a:spcBef>
                <a:spcPct val="0"/>
              </a:spcBef>
              <a:buFontTx/>
              <a:buNone/>
            </a:pPr>
            <a:r>
              <a:rPr lang="zh-CN" altLang="en-US" sz="2000">
                <a:ea typeface="楷体_GB2312" pitchFamily="49" charset="-122"/>
              </a:rPr>
              <a:t>        </a:t>
            </a:r>
            <a:endParaRPr lang="zh-CN" altLang="en-US">
              <a:ea typeface="宋体" panose="02010600030101010101" pitchFamily="2" charset="-122"/>
            </a:endParaRPr>
          </a:p>
        </p:txBody>
      </p:sp>
    </p:spTree>
    <p:extLst>
      <p:ext uri="{BB962C8B-B14F-4D97-AF65-F5344CB8AC3E}">
        <p14:creationId xmlns:p14="http://schemas.microsoft.com/office/powerpoint/2010/main" val="258350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2A97F95-CBDB-4606-A258-7E2343CCA071}"/>
              </a:ext>
            </a:extLst>
          </p:cNvPr>
          <p:cNvSpPr>
            <a:spLocks noGrp="1" noChangeArrowheads="1"/>
          </p:cNvSpPr>
          <p:nvPr>
            <p:ph type="title"/>
          </p:nvPr>
        </p:nvSpPr>
        <p:spPr/>
        <p:txBody>
          <a:bodyPr/>
          <a:lstStyle/>
          <a:p>
            <a:pPr eaLnBrk="1" hangingPunct="1"/>
            <a:r>
              <a:rPr lang="zh-CN" altLang="en-US">
                <a:solidFill>
                  <a:srgbClr val="333399"/>
                </a:solidFill>
                <a:latin typeface="宋体" panose="02010600030101010101" pitchFamily="2" charset="-122"/>
                <a:ea typeface="宋体" panose="02010600030101010101" pitchFamily="2" charset="-122"/>
              </a:rPr>
              <a:t>光线跟踪算法</a:t>
            </a:r>
            <a:endParaRPr lang="zh-CN" altLang="en-US" sz="3600">
              <a:ea typeface="黑体" panose="02010609060101010101" pitchFamily="49" charset="-122"/>
            </a:endParaRPr>
          </a:p>
        </p:txBody>
      </p:sp>
      <p:sp>
        <p:nvSpPr>
          <p:cNvPr id="53251" name="Rectangle 3">
            <a:extLst>
              <a:ext uri="{FF2B5EF4-FFF2-40B4-BE49-F238E27FC236}">
                <a16:creationId xmlns:a16="http://schemas.microsoft.com/office/drawing/2014/main" id="{C9F45815-5AF3-43C8-A8C7-3FD531C34EFC}"/>
              </a:ext>
            </a:extLst>
          </p:cNvPr>
          <p:cNvSpPr>
            <a:spLocks noGrp="1" noChangeArrowheads="1"/>
          </p:cNvSpPr>
          <p:nvPr>
            <p:ph type="body" idx="1"/>
          </p:nvPr>
        </p:nvSpPr>
        <p:spPr>
          <a:xfrm>
            <a:off x="323850" y="1052513"/>
            <a:ext cx="8435975" cy="4924425"/>
          </a:xfrm>
        </p:spPr>
        <p:txBody>
          <a:bodyPr/>
          <a:lstStyle/>
          <a:p>
            <a:pPr eaLnBrk="1" hangingPunct="1">
              <a:lnSpc>
                <a:spcPct val="90000"/>
              </a:lnSpc>
              <a:buFontTx/>
              <a:buNone/>
            </a:pPr>
            <a:r>
              <a:rPr lang="zh-CN" altLang="en-US">
                <a:solidFill>
                  <a:schemeClr val="accent2"/>
                </a:solidFill>
                <a:ea typeface="宋体" panose="02010600030101010101" pitchFamily="2" charset="-122"/>
              </a:rPr>
              <a:t>用光线跟踪方法显示真实感图形有如下优点：</a:t>
            </a:r>
          </a:p>
          <a:p>
            <a:pPr eaLnBrk="1" hangingPunct="1">
              <a:lnSpc>
                <a:spcPct val="90000"/>
              </a:lnSpc>
            </a:pPr>
            <a:r>
              <a:rPr lang="zh-CN" altLang="en-US" sz="2800">
                <a:ea typeface="宋体" panose="02010600030101010101" pitchFamily="2" charset="-122"/>
              </a:rPr>
              <a:t>不仅考虑到光源的光照，而且考虑到场景中各物体之间的反射的影响，因此显示效果十分逼真。</a:t>
            </a:r>
          </a:p>
          <a:p>
            <a:pPr eaLnBrk="1" hangingPunct="1">
              <a:lnSpc>
                <a:spcPct val="90000"/>
              </a:lnSpc>
            </a:pPr>
            <a:r>
              <a:rPr lang="zh-CN" altLang="en-US" sz="2800">
                <a:ea typeface="宋体" panose="02010600030101010101" pitchFamily="2" charset="-122"/>
              </a:rPr>
              <a:t>用光线跟踪方法，在显示的同时，自然完成消隐功能，不用事先消隐。</a:t>
            </a:r>
          </a:p>
          <a:p>
            <a:pPr eaLnBrk="1" hangingPunct="1">
              <a:lnSpc>
                <a:spcPct val="90000"/>
              </a:lnSpc>
            </a:pPr>
            <a:r>
              <a:rPr lang="zh-CN" altLang="en-US" sz="2800">
                <a:ea typeface="宋体" panose="02010600030101010101" pitchFamily="2" charset="-122"/>
              </a:rPr>
              <a:t>光线跟踪能产生阴影的效果。</a:t>
            </a:r>
          </a:p>
          <a:p>
            <a:pPr eaLnBrk="1" hangingPunct="1">
              <a:lnSpc>
                <a:spcPct val="90000"/>
              </a:lnSpc>
            </a:pPr>
            <a:r>
              <a:rPr lang="zh-CN" altLang="en-US" sz="2800">
                <a:ea typeface="宋体" panose="02010600030101010101" pitchFamily="2" charset="-122"/>
              </a:rPr>
              <a:t>每条光线的处理过程相同，结果彼此独立，因此可以在并行处理的硬件上快速实现光线跟踪。</a:t>
            </a:r>
            <a:r>
              <a:rPr lang="zh-CN" altLang="en-US">
                <a:ea typeface="宋体" panose="02010600030101010101" pitchFamily="2" charset="-122"/>
              </a:rPr>
              <a:t> </a:t>
            </a:r>
          </a:p>
          <a:p>
            <a:pPr eaLnBrk="1" hangingPunct="1">
              <a:lnSpc>
                <a:spcPct val="90000"/>
              </a:lnSpc>
              <a:buFontTx/>
              <a:buNone/>
            </a:pPr>
            <a:r>
              <a:rPr lang="zh-CN" altLang="en-US">
                <a:solidFill>
                  <a:schemeClr val="accent2"/>
                </a:solidFill>
                <a:ea typeface="宋体" panose="02010600030101010101" pitchFamily="2" charset="-122"/>
              </a:rPr>
              <a:t>缺点：</a:t>
            </a:r>
            <a:r>
              <a:rPr lang="zh-CN" altLang="en-US" sz="2800">
                <a:ea typeface="宋体" panose="02010600030101010101" pitchFamily="2" charset="-122"/>
              </a:rPr>
              <a:t>计算量大。算法忽略了穿过象素内其他各点投向眼睛的光线，所以它所绘制的画面可能出现严重的走样现象。</a:t>
            </a:r>
          </a:p>
        </p:txBody>
      </p:sp>
    </p:spTree>
    <p:extLst>
      <p:ext uri="{BB962C8B-B14F-4D97-AF65-F5344CB8AC3E}">
        <p14:creationId xmlns:p14="http://schemas.microsoft.com/office/powerpoint/2010/main" val="341735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DFFA031-BCC6-42EB-BDEF-9B974AA17304}"/>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ea typeface="宋体" panose="02010600030101010101" pitchFamily="2" charset="-122"/>
                <a:cs typeface="Times New Roman" panose="02020603050405020304" pitchFamily="18" charset="0"/>
              </a:rPr>
              <a:t>光线跟踪与纹理映射</a:t>
            </a:r>
            <a:endParaRPr lang="en-US" altLang="zh-CN" dirty="0">
              <a:latin typeface="宋体" panose="02010600030101010101" pitchFamily="2" charset="-122"/>
              <a:ea typeface="宋体" panose="02010600030101010101" pitchFamily="2" charset="-122"/>
            </a:endParaRPr>
          </a:p>
        </p:txBody>
      </p:sp>
      <p:sp>
        <p:nvSpPr>
          <p:cNvPr id="5123" name="Rectangle 3">
            <a:extLst>
              <a:ext uri="{FF2B5EF4-FFF2-40B4-BE49-F238E27FC236}">
                <a16:creationId xmlns:a16="http://schemas.microsoft.com/office/drawing/2014/main" id="{988BA428-7FD1-48EB-979F-509C741F4012}"/>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光线跟踪</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整体光照明模型</a:t>
            </a:r>
          </a:p>
          <a:p>
            <a:pPr lvl="1" eaLnBrk="1" hangingPunct="1"/>
            <a:r>
              <a:rPr lang="zh-CN" altLang="en-US" dirty="0">
                <a:ea typeface="宋体" panose="02010600030101010101" pitchFamily="2" charset="-122"/>
              </a:rPr>
              <a:t>光线跟踪算法</a:t>
            </a:r>
          </a:p>
          <a:p>
            <a:pPr lvl="1" eaLnBrk="1" hangingPunct="1"/>
            <a:r>
              <a:rPr lang="zh-CN" altLang="en-US" dirty="0">
                <a:ea typeface="宋体" panose="02010600030101010101" pitchFamily="2" charset="-122"/>
              </a:rPr>
              <a:t>加速光线跟踪技术</a:t>
            </a:r>
          </a:p>
          <a:p>
            <a:pPr eaLnBrk="1" hangingPunct="1"/>
            <a:r>
              <a:rPr lang="zh-CN" altLang="en-US" dirty="0">
                <a:ea typeface="宋体" panose="02010600030101010101" pitchFamily="2" charset="-122"/>
                <a:hlinkClick r:id="rId2" action="ppaction://hlinksldjump"/>
              </a:rPr>
              <a:t>纹理映射</a:t>
            </a:r>
            <a:endParaRPr lang="zh-CN" altLang="en-US" dirty="0">
              <a:latin typeface="黑体" panose="02010609060101010101" pitchFamily="49" charset="-122"/>
              <a:ea typeface="黑体" panose="02010609060101010101" pitchFamily="49" charset="-122"/>
            </a:endParaRPr>
          </a:p>
          <a:p>
            <a:pPr lvl="1" eaLnBrk="1" hangingPunct="1"/>
            <a:r>
              <a:rPr lang="zh-CN" altLang="en-US" dirty="0">
                <a:ea typeface="宋体" panose="02010600030101010101" pitchFamily="2" charset="-122"/>
              </a:rPr>
              <a:t>普通</a:t>
            </a:r>
            <a:r>
              <a:rPr lang="en-US" altLang="en-US" dirty="0"/>
              <a:t>纹理映射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凹凸纹理映射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DFFA031-BCC6-42EB-BDEF-9B974AA17304}"/>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光线跟踪与</a:t>
            </a:r>
            <a:r>
              <a:rPr lang="zh-CN" altLang="en-US" dirty="0">
                <a:latin typeface="宋体" panose="02010600030101010101" pitchFamily="2" charset="-122"/>
                <a:ea typeface="宋体" panose="02010600030101010101" pitchFamily="2" charset="-122"/>
                <a:cs typeface="Times New Roman" panose="02020603050405020304" pitchFamily="18" charset="0"/>
              </a:rPr>
              <a:t>纹理映射</a:t>
            </a:r>
            <a:endParaRPr lang="en-US" altLang="zh-CN" dirty="0">
              <a:latin typeface="宋体" panose="02010600030101010101" pitchFamily="2" charset="-122"/>
              <a:ea typeface="宋体" panose="02010600030101010101" pitchFamily="2" charset="-122"/>
            </a:endParaRPr>
          </a:p>
        </p:txBody>
      </p:sp>
      <p:sp>
        <p:nvSpPr>
          <p:cNvPr id="5123" name="Rectangle 3">
            <a:extLst>
              <a:ext uri="{FF2B5EF4-FFF2-40B4-BE49-F238E27FC236}">
                <a16:creationId xmlns:a16="http://schemas.microsoft.com/office/drawing/2014/main" id="{988BA428-7FD1-48EB-979F-509C741F4012}"/>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光线跟踪</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整体光照明模型</a:t>
            </a:r>
          </a:p>
          <a:p>
            <a:pPr lvl="1" eaLnBrk="1" hangingPunct="1"/>
            <a:r>
              <a:rPr lang="zh-CN" altLang="en-US" dirty="0">
                <a:ea typeface="宋体" panose="02010600030101010101" pitchFamily="2" charset="-122"/>
              </a:rPr>
              <a:t>光线跟踪算法</a:t>
            </a:r>
          </a:p>
          <a:p>
            <a:pPr lvl="1" eaLnBrk="1" hangingPunct="1"/>
            <a:r>
              <a:rPr lang="zh-CN" altLang="en-US" dirty="0">
                <a:solidFill>
                  <a:srgbClr val="0000FF"/>
                </a:solidFill>
                <a:ea typeface="宋体" panose="02010600030101010101" pitchFamily="2" charset="-122"/>
              </a:rPr>
              <a:t>加速光线跟踪技术</a:t>
            </a:r>
          </a:p>
          <a:p>
            <a:pPr eaLnBrk="1" hangingPunct="1"/>
            <a:r>
              <a:rPr lang="zh-CN" altLang="en-US" dirty="0">
                <a:solidFill>
                  <a:schemeClr val="bg2"/>
                </a:solidFill>
                <a:ea typeface="宋体" panose="02010600030101010101" pitchFamily="2" charset="-122"/>
              </a:rPr>
              <a:t>纹理映射</a:t>
            </a:r>
            <a:endParaRPr lang="zh-CN" altLang="en-US" dirty="0">
              <a:solidFill>
                <a:schemeClr val="bg2"/>
              </a:solidFill>
              <a:latin typeface="黑体" panose="02010609060101010101" pitchFamily="49" charset="-122"/>
              <a:ea typeface="黑体" panose="02010609060101010101" pitchFamily="49" charset="-122"/>
            </a:endParaRPr>
          </a:p>
          <a:p>
            <a:pPr lvl="1" eaLnBrk="1" hangingPunct="1"/>
            <a:r>
              <a:rPr lang="zh-CN" altLang="en-US" dirty="0">
                <a:solidFill>
                  <a:schemeClr val="bg2"/>
                </a:solidFill>
                <a:ea typeface="宋体" panose="02010600030101010101" pitchFamily="2" charset="-122"/>
              </a:rPr>
              <a:t>普通</a:t>
            </a:r>
            <a:r>
              <a:rPr lang="en-US" altLang="en-US" dirty="0" err="1">
                <a:solidFill>
                  <a:schemeClr val="bg2"/>
                </a:solidFill>
              </a:rPr>
              <a:t>纹理映射</a:t>
            </a:r>
            <a:endParaRPr lang="zh-CN" altLang="en-US" dirty="0">
              <a:solidFill>
                <a:schemeClr val="bg2"/>
              </a:solidFill>
              <a:ea typeface="宋体" panose="02010600030101010101" pitchFamily="2" charset="-122"/>
            </a:endParaRPr>
          </a:p>
          <a:p>
            <a:pPr lvl="1" eaLnBrk="1" hangingPunct="1"/>
            <a:r>
              <a:rPr lang="zh-CN" altLang="en-US" dirty="0">
                <a:solidFill>
                  <a:schemeClr val="bg2"/>
                </a:solidFill>
                <a:ea typeface="宋体" panose="02010600030101010101" pitchFamily="2" charset="-122"/>
              </a:rPr>
              <a:t>凹凸纹理映射</a:t>
            </a:r>
          </a:p>
          <a:p>
            <a:pPr lvl="1" eaLnBrk="1" hangingPunct="1"/>
            <a:endParaRPr lang="zh-CN" altLang="en-US" dirty="0">
              <a:solidFill>
                <a:schemeClr val="bg2"/>
              </a:solidFill>
              <a:latin typeface="黑体" panose="02010609060101010101" pitchFamily="49" charset="-122"/>
              <a:ea typeface="黑体" panose="02010609060101010101" pitchFamily="49" charset="-122"/>
            </a:endParaRPr>
          </a:p>
          <a:p>
            <a:pPr lvl="1" eaLnBrk="1" hangingPunct="1"/>
            <a:endParaRPr lang="en-US" altLang="zh-CN" dirty="0">
              <a:ea typeface="宋体" panose="02010600030101010101" pitchFamily="2" charset="-122"/>
            </a:endParaRPr>
          </a:p>
        </p:txBody>
      </p:sp>
    </p:spTree>
    <p:extLst>
      <p:ext uri="{BB962C8B-B14F-4D97-AF65-F5344CB8AC3E}">
        <p14:creationId xmlns:p14="http://schemas.microsoft.com/office/powerpoint/2010/main" val="224294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CC0B863-FC68-4AD3-A591-3B25A28B1A8B}"/>
              </a:ext>
            </a:extLst>
          </p:cNvPr>
          <p:cNvSpPr>
            <a:spLocks noGrp="1" noChangeArrowheads="1"/>
          </p:cNvSpPr>
          <p:nvPr>
            <p:ph type="title"/>
          </p:nvPr>
        </p:nvSpPr>
        <p:spPr/>
        <p:txBody>
          <a:bodyPr/>
          <a:lstStyle/>
          <a:p>
            <a:pPr eaLnBrk="1" hangingPunct="1"/>
            <a:r>
              <a:rPr lang="zh-CN" altLang="en-US">
                <a:solidFill>
                  <a:srgbClr val="333399"/>
                </a:solidFill>
                <a:latin typeface="宋体" panose="02010600030101010101" pitchFamily="2" charset="-122"/>
                <a:ea typeface="宋体" panose="02010600030101010101" pitchFamily="2" charset="-122"/>
              </a:rPr>
              <a:t>加速光线跟踪技术</a:t>
            </a:r>
          </a:p>
        </p:txBody>
      </p:sp>
      <p:sp>
        <p:nvSpPr>
          <p:cNvPr id="55299" name="内容占位符 2">
            <a:extLst>
              <a:ext uri="{FF2B5EF4-FFF2-40B4-BE49-F238E27FC236}">
                <a16:creationId xmlns:a16="http://schemas.microsoft.com/office/drawing/2014/main" id="{66E44610-FADD-4996-BCDF-E49D2D6431AA}"/>
              </a:ext>
            </a:extLst>
          </p:cNvPr>
          <p:cNvSpPr>
            <a:spLocks noGrp="1" noChangeArrowheads="1"/>
          </p:cNvSpPr>
          <p:nvPr>
            <p:ph idx="1"/>
          </p:nvPr>
        </p:nvSpPr>
        <p:spPr/>
        <p:txBody>
          <a:bodyPr/>
          <a:lstStyle/>
          <a:p>
            <a:r>
              <a:rPr lang="zh-CN" altLang="en-US" sz="3600">
                <a:ea typeface="宋体" panose="02010600030101010101" pitchFamily="2" charset="-122"/>
              </a:rPr>
              <a:t>包围盒技术和场景分层表示</a:t>
            </a:r>
          </a:p>
          <a:p>
            <a:r>
              <a:rPr lang="zh-CN" altLang="en-US" sz="3600">
                <a:ea typeface="宋体" panose="02010600030101010101" pitchFamily="2" charset="-122"/>
              </a:rPr>
              <a:t>空间剖分技术</a:t>
            </a:r>
          </a:p>
          <a:p>
            <a:endParaRPr lang="zh-CN" altLang="en-US">
              <a:ea typeface="宋体" panose="02010600030101010101" pitchFamily="2" charset="-122"/>
            </a:endParaRPr>
          </a:p>
        </p:txBody>
      </p:sp>
    </p:spTree>
    <p:extLst>
      <p:ext uri="{BB962C8B-B14F-4D97-AF65-F5344CB8AC3E}">
        <p14:creationId xmlns:p14="http://schemas.microsoft.com/office/powerpoint/2010/main" val="20796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78DBF24-424C-4177-BADD-0C9E0DFE293B}"/>
              </a:ext>
            </a:extLst>
          </p:cNvPr>
          <p:cNvSpPr>
            <a:spLocks noGrp="1" noChangeArrowheads="1"/>
          </p:cNvSpPr>
          <p:nvPr>
            <p:ph type="body" idx="1"/>
          </p:nvPr>
        </p:nvSpPr>
        <p:spPr>
          <a:xfrm>
            <a:off x="457200" y="1123950"/>
            <a:ext cx="8229600" cy="5002213"/>
          </a:xfrm>
        </p:spPr>
        <p:txBody>
          <a:bodyPr/>
          <a:lstStyle/>
          <a:p>
            <a:pPr eaLnBrk="1" hangingPunct="1"/>
            <a:r>
              <a:rPr lang="zh-CN" altLang="en-US">
                <a:ea typeface="宋体" panose="02010600030101010101" pitchFamily="2" charset="-122"/>
              </a:rPr>
              <a:t>包围盒技术是用几何形状相对简单的封闭表面（如长方体、球、圆柱等）将一复杂景物包裹起来</a:t>
            </a:r>
            <a:endParaRPr lang="en-US" altLang="zh-CN">
              <a:ea typeface="宋体" panose="02010600030101010101" pitchFamily="2" charset="-122"/>
            </a:endParaRPr>
          </a:p>
          <a:p>
            <a:pPr eaLnBrk="1" hangingPunct="1"/>
            <a:r>
              <a:rPr lang="zh-CN" altLang="en-US">
                <a:ea typeface="宋体" panose="02010600030101010101" pitchFamily="2" charset="-122"/>
              </a:rPr>
              <a:t>如图中的虚线为最简单的椭球形包围盒。</a:t>
            </a:r>
          </a:p>
        </p:txBody>
      </p:sp>
      <p:sp>
        <p:nvSpPr>
          <p:cNvPr id="56323" name="Line 3">
            <a:extLst>
              <a:ext uri="{FF2B5EF4-FFF2-40B4-BE49-F238E27FC236}">
                <a16:creationId xmlns:a16="http://schemas.microsoft.com/office/drawing/2014/main" id="{AFE6DC08-F567-4570-BD4A-50882887E127}"/>
              </a:ext>
            </a:extLst>
          </p:cNvPr>
          <p:cNvSpPr>
            <a:spLocks noChangeAspect="1" noChangeShapeType="1"/>
          </p:cNvSpPr>
          <p:nvPr/>
        </p:nvSpPr>
        <p:spPr bwMode="auto">
          <a:xfrm flipH="1">
            <a:off x="6907213" y="5421313"/>
            <a:ext cx="93662" cy="2603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24" name="Line 4">
            <a:extLst>
              <a:ext uri="{FF2B5EF4-FFF2-40B4-BE49-F238E27FC236}">
                <a16:creationId xmlns:a16="http://schemas.microsoft.com/office/drawing/2014/main" id="{4EBD9CC9-460A-494D-951A-63EA98BE2F8B}"/>
              </a:ext>
            </a:extLst>
          </p:cNvPr>
          <p:cNvSpPr>
            <a:spLocks noChangeAspect="1" noChangeShapeType="1"/>
          </p:cNvSpPr>
          <p:nvPr/>
        </p:nvSpPr>
        <p:spPr bwMode="auto">
          <a:xfrm>
            <a:off x="7288213" y="5421313"/>
            <a:ext cx="93662" cy="2603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6325" name="Group 5">
            <a:extLst>
              <a:ext uri="{FF2B5EF4-FFF2-40B4-BE49-F238E27FC236}">
                <a16:creationId xmlns:a16="http://schemas.microsoft.com/office/drawing/2014/main" id="{E4591875-D9FB-4FE2-B4D9-963B7F7B661E}"/>
              </a:ext>
            </a:extLst>
          </p:cNvPr>
          <p:cNvGrpSpPr>
            <a:grpSpLocks/>
          </p:cNvGrpSpPr>
          <p:nvPr/>
        </p:nvGrpSpPr>
        <p:grpSpPr bwMode="auto">
          <a:xfrm>
            <a:off x="4187825" y="5033963"/>
            <a:ext cx="1236663" cy="1265237"/>
            <a:chOff x="1791" y="2355"/>
            <a:chExt cx="779" cy="797"/>
          </a:xfrm>
        </p:grpSpPr>
        <p:sp>
          <p:nvSpPr>
            <p:cNvPr id="56359" name="Oval 6">
              <a:extLst>
                <a:ext uri="{FF2B5EF4-FFF2-40B4-BE49-F238E27FC236}">
                  <a16:creationId xmlns:a16="http://schemas.microsoft.com/office/drawing/2014/main" id="{DA798726-BF08-445C-BF57-83F49605A1CD}"/>
                </a:ext>
              </a:extLst>
            </p:cNvPr>
            <p:cNvSpPr>
              <a:spLocks noChangeAspect="1" noChangeArrowheads="1"/>
            </p:cNvSpPr>
            <p:nvPr/>
          </p:nvSpPr>
          <p:spPr bwMode="auto">
            <a:xfrm>
              <a:off x="1791" y="2355"/>
              <a:ext cx="779" cy="797"/>
            </a:xfrm>
            <a:prstGeom prst="ellipse">
              <a:avLst/>
            </a:prstGeom>
            <a:solidFill>
              <a:srgbClr val="FFFFFF"/>
            </a:solidFill>
            <a:ln w="12700">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60" name="AutoShape 7">
              <a:extLst>
                <a:ext uri="{FF2B5EF4-FFF2-40B4-BE49-F238E27FC236}">
                  <a16:creationId xmlns:a16="http://schemas.microsoft.com/office/drawing/2014/main" id="{4CF7F294-E76D-445F-967E-57D3F5445B8E}"/>
                </a:ext>
              </a:extLst>
            </p:cNvPr>
            <p:cNvSpPr>
              <a:spLocks noChangeAspect="1" noChangeArrowheads="1"/>
            </p:cNvSpPr>
            <p:nvPr/>
          </p:nvSpPr>
          <p:spPr bwMode="auto">
            <a:xfrm rot="-10777047">
              <a:off x="1877" y="2429"/>
              <a:ext cx="599" cy="57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8 w 21600"/>
                <a:gd name="T13" fmla="*/ 4486 h 21600"/>
                <a:gd name="T14" fmla="*/ 17092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0C0C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6326" name="Line 8">
            <a:extLst>
              <a:ext uri="{FF2B5EF4-FFF2-40B4-BE49-F238E27FC236}">
                <a16:creationId xmlns:a16="http://schemas.microsoft.com/office/drawing/2014/main" id="{41F6C8F7-9C76-4F7D-8A46-46AD06FFBADD}"/>
              </a:ext>
            </a:extLst>
          </p:cNvPr>
          <p:cNvSpPr>
            <a:spLocks noChangeAspect="1" noChangeShapeType="1"/>
          </p:cNvSpPr>
          <p:nvPr/>
        </p:nvSpPr>
        <p:spPr bwMode="auto">
          <a:xfrm flipH="1">
            <a:off x="5043488" y="4254500"/>
            <a:ext cx="285750" cy="7794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6327" name="Group 9">
            <a:extLst>
              <a:ext uri="{FF2B5EF4-FFF2-40B4-BE49-F238E27FC236}">
                <a16:creationId xmlns:a16="http://schemas.microsoft.com/office/drawing/2014/main" id="{E88BA8C7-0B16-4E49-828E-4E64742C826B}"/>
              </a:ext>
            </a:extLst>
          </p:cNvPr>
          <p:cNvGrpSpPr>
            <a:grpSpLocks/>
          </p:cNvGrpSpPr>
          <p:nvPr/>
        </p:nvGrpSpPr>
        <p:grpSpPr bwMode="auto">
          <a:xfrm>
            <a:off x="5233988" y="3211513"/>
            <a:ext cx="1236662" cy="1266825"/>
            <a:chOff x="2450" y="1207"/>
            <a:chExt cx="779" cy="798"/>
          </a:xfrm>
        </p:grpSpPr>
        <p:sp>
          <p:nvSpPr>
            <p:cNvPr id="56352" name="Oval 10">
              <a:extLst>
                <a:ext uri="{FF2B5EF4-FFF2-40B4-BE49-F238E27FC236}">
                  <a16:creationId xmlns:a16="http://schemas.microsoft.com/office/drawing/2014/main" id="{01E984DF-4585-45F0-B8B4-0C7260149DD7}"/>
                </a:ext>
              </a:extLst>
            </p:cNvPr>
            <p:cNvSpPr>
              <a:spLocks noChangeAspect="1" noChangeArrowheads="1"/>
            </p:cNvSpPr>
            <p:nvPr/>
          </p:nvSpPr>
          <p:spPr bwMode="auto">
            <a:xfrm>
              <a:off x="2450" y="1207"/>
              <a:ext cx="779" cy="798"/>
            </a:xfrm>
            <a:prstGeom prst="ellipse">
              <a:avLst/>
            </a:prstGeom>
            <a:solidFill>
              <a:srgbClr val="FFFFFF"/>
            </a:solidFill>
            <a:ln w="12700">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53" name="AutoShape 11">
              <a:extLst>
                <a:ext uri="{FF2B5EF4-FFF2-40B4-BE49-F238E27FC236}">
                  <a16:creationId xmlns:a16="http://schemas.microsoft.com/office/drawing/2014/main" id="{2580D1B1-3C02-4B5E-8F8D-89A68877EEF1}"/>
                </a:ext>
              </a:extLst>
            </p:cNvPr>
            <p:cNvSpPr>
              <a:spLocks noChangeAspect="1" noChangeArrowheads="1"/>
            </p:cNvSpPr>
            <p:nvPr/>
          </p:nvSpPr>
          <p:spPr bwMode="auto">
            <a:xfrm rot="-10777047">
              <a:off x="2538" y="1290"/>
              <a:ext cx="599" cy="5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8 w 21600"/>
                <a:gd name="T13" fmla="*/ 4494 h 21600"/>
                <a:gd name="T14" fmla="*/ 17092 w 21600"/>
                <a:gd name="T15" fmla="*/ 1710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0C0C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54" name="AutoShape 12">
              <a:extLst>
                <a:ext uri="{FF2B5EF4-FFF2-40B4-BE49-F238E27FC236}">
                  <a16:creationId xmlns:a16="http://schemas.microsoft.com/office/drawing/2014/main" id="{29E1BE60-983B-4279-9CC4-867C1AB37440}"/>
                </a:ext>
              </a:extLst>
            </p:cNvPr>
            <p:cNvSpPr>
              <a:spLocks noChangeAspect="1" noChangeArrowheads="1"/>
            </p:cNvSpPr>
            <p:nvPr/>
          </p:nvSpPr>
          <p:spPr bwMode="auto">
            <a:xfrm>
              <a:off x="2630" y="1454"/>
              <a:ext cx="120" cy="410"/>
            </a:xfrm>
            <a:prstGeom prst="can">
              <a:avLst>
                <a:gd name="adj" fmla="val 85417"/>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55" name="AutoShape 13">
              <a:extLst>
                <a:ext uri="{FF2B5EF4-FFF2-40B4-BE49-F238E27FC236}">
                  <a16:creationId xmlns:a16="http://schemas.microsoft.com/office/drawing/2014/main" id="{1F6DD21F-907E-4603-B3DE-563E21BF97F2}"/>
                </a:ext>
              </a:extLst>
            </p:cNvPr>
            <p:cNvSpPr>
              <a:spLocks noChangeAspect="1" noChangeArrowheads="1"/>
            </p:cNvSpPr>
            <p:nvPr/>
          </p:nvSpPr>
          <p:spPr bwMode="auto">
            <a:xfrm>
              <a:off x="2750" y="1208"/>
              <a:ext cx="120" cy="246"/>
            </a:xfrm>
            <a:prstGeom prst="cube">
              <a:avLst>
                <a:gd name="adj" fmla="val 25000"/>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nvGrpSpPr>
            <p:cNvPr id="56356" name="Group 14">
              <a:extLst>
                <a:ext uri="{FF2B5EF4-FFF2-40B4-BE49-F238E27FC236}">
                  <a16:creationId xmlns:a16="http://schemas.microsoft.com/office/drawing/2014/main" id="{6C6C24FB-06C1-4A51-A0F0-40CE715BBDF9}"/>
                </a:ext>
              </a:extLst>
            </p:cNvPr>
            <p:cNvGrpSpPr>
              <a:grpSpLocks noChangeAspect="1"/>
            </p:cNvGrpSpPr>
            <p:nvPr/>
          </p:nvGrpSpPr>
          <p:grpSpPr bwMode="auto">
            <a:xfrm>
              <a:off x="2870" y="1454"/>
              <a:ext cx="239" cy="417"/>
              <a:chOff x="7017" y="2688"/>
              <a:chExt cx="720" cy="794"/>
            </a:xfrm>
          </p:grpSpPr>
          <p:sp>
            <p:nvSpPr>
              <p:cNvPr id="56357" name="AutoShape 15">
                <a:extLst>
                  <a:ext uri="{FF2B5EF4-FFF2-40B4-BE49-F238E27FC236}">
                    <a16:creationId xmlns:a16="http://schemas.microsoft.com/office/drawing/2014/main" id="{2C152FF0-A6D0-48DE-A782-2B9FF32860C4}"/>
                  </a:ext>
                </a:extLst>
              </p:cNvPr>
              <p:cNvSpPr>
                <a:spLocks noChangeAspect="1" noChangeArrowheads="1"/>
              </p:cNvSpPr>
              <p:nvPr/>
            </p:nvSpPr>
            <p:spPr bwMode="auto">
              <a:xfrm>
                <a:off x="7163" y="2688"/>
                <a:ext cx="394" cy="346"/>
              </a:xfrm>
              <a:prstGeom prst="can">
                <a:avLst>
                  <a:gd name="adj" fmla="val 25000"/>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58" name="AutoShape 16">
                <a:extLst>
                  <a:ext uri="{FF2B5EF4-FFF2-40B4-BE49-F238E27FC236}">
                    <a16:creationId xmlns:a16="http://schemas.microsoft.com/office/drawing/2014/main" id="{43B92674-AA5A-4A5B-B7D5-C2A86AEBAE48}"/>
                  </a:ext>
                </a:extLst>
              </p:cNvPr>
              <p:cNvSpPr>
                <a:spLocks noChangeAspect="1" noChangeArrowheads="1"/>
              </p:cNvSpPr>
              <p:nvPr/>
            </p:nvSpPr>
            <p:spPr bwMode="auto">
              <a:xfrm>
                <a:off x="7017" y="3014"/>
                <a:ext cx="720" cy="468"/>
              </a:xfrm>
              <a:prstGeom prst="hexagon">
                <a:avLst>
                  <a:gd name="adj" fmla="val 38462"/>
                  <a:gd name="vf" fmla="val 115470"/>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grpSp>
      <p:grpSp>
        <p:nvGrpSpPr>
          <p:cNvPr id="56328" name="Group 17">
            <a:extLst>
              <a:ext uri="{FF2B5EF4-FFF2-40B4-BE49-F238E27FC236}">
                <a16:creationId xmlns:a16="http://schemas.microsoft.com/office/drawing/2014/main" id="{7A496163-5F08-476E-A885-76C27D187707}"/>
              </a:ext>
            </a:extLst>
          </p:cNvPr>
          <p:cNvGrpSpPr>
            <a:grpSpLocks/>
          </p:cNvGrpSpPr>
          <p:nvPr/>
        </p:nvGrpSpPr>
        <p:grpSpPr bwMode="auto">
          <a:xfrm>
            <a:off x="5519738" y="5053013"/>
            <a:ext cx="569912" cy="663575"/>
            <a:chOff x="2630" y="2367"/>
            <a:chExt cx="359" cy="418"/>
          </a:xfrm>
        </p:grpSpPr>
        <p:sp>
          <p:nvSpPr>
            <p:cNvPr id="56350" name="Oval 18">
              <a:extLst>
                <a:ext uri="{FF2B5EF4-FFF2-40B4-BE49-F238E27FC236}">
                  <a16:creationId xmlns:a16="http://schemas.microsoft.com/office/drawing/2014/main" id="{A9BE610A-069D-4C1C-B11C-AABA4AB56344}"/>
                </a:ext>
              </a:extLst>
            </p:cNvPr>
            <p:cNvSpPr>
              <a:spLocks noChangeAspect="1" noChangeArrowheads="1"/>
            </p:cNvSpPr>
            <p:nvPr/>
          </p:nvSpPr>
          <p:spPr bwMode="auto">
            <a:xfrm>
              <a:off x="2630" y="2367"/>
              <a:ext cx="359" cy="407"/>
            </a:xfrm>
            <a:prstGeom prst="ellipse">
              <a:avLst/>
            </a:prstGeom>
            <a:noFill/>
            <a:ln w="12700">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51" name="AutoShape 19">
              <a:extLst>
                <a:ext uri="{FF2B5EF4-FFF2-40B4-BE49-F238E27FC236}">
                  <a16:creationId xmlns:a16="http://schemas.microsoft.com/office/drawing/2014/main" id="{75372F20-A889-46A5-8D7A-9EE4DD293820}"/>
                </a:ext>
              </a:extLst>
            </p:cNvPr>
            <p:cNvSpPr>
              <a:spLocks noChangeAspect="1" noChangeArrowheads="1"/>
            </p:cNvSpPr>
            <p:nvPr/>
          </p:nvSpPr>
          <p:spPr bwMode="auto">
            <a:xfrm>
              <a:off x="2750" y="2375"/>
              <a:ext cx="120" cy="410"/>
            </a:xfrm>
            <a:prstGeom prst="can">
              <a:avLst>
                <a:gd name="adj" fmla="val 85417"/>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grpSp>
        <p:nvGrpSpPr>
          <p:cNvPr id="56329" name="Group 20">
            <a:extLst>
              <a:ext uri="{FF2B5EF4-FFF2-40B4-BE49-F238E27FC236}">
                <a16:creationId xmlns:a16="http://schemas.microsoft.com/office/drawing/2014/main" id="{6F4D9AD9-CB91-4FF8-959A-F9E2596CE907}"/>
              </a:ext>
            </a:extLst>
          </p:cNvPr>
          <p:cNvGrpSpPr>
            <a:grpSpLocks/>
          </p:cNvGrpSpPr>
          <p:nvPr/>
        </p:nvGrpSpPr>
        <p:grpSpPr bwMode="auto">
          <a:xfrm>
            <a:off x="6280150" y="5032375"/>
            <a:ext cx="371475" cy="504825"/>
            <a:chOff x="3109" y="2354"/>
            <a:chExt cx="234" cy="318"/>
          </a:xfrm>
        </p:grpSpPr>
        <p:sp>
          <p:nvSpPr>
            <p:cNvPr id="56348" name="Oval 21">
              <a:extLst>
                <a:ext uri="{FF2B5EF4-FFF2-40B4-BE49-F238E27FC236}">
                  <a16:creationId xmlns:a16="http://schemas.microsoft.com/office/drawing/2014/main" id="{2F8AA523-1EC7-445B-8011-5C8B281D3472}"/>
                </a:ext>
              </a:extLst>
            </p:cNvPr>
            <p:cNvSpPr>
              <a:spLocks noChangeAspect="1" noChangeArrowheads="1"/>
            </p:cNvSpPr>
            <p:nvPr/>
          </p:nvSpPr>
          <p:spPr bwMode="auto">
            <a:xfrm>
              <a:off x="3109" y="2354"/>
              <a:ext cx="234" cy="318"/>
            </a:xfrm>
            <a:prstGeom prst="ellipse">
              <a:avLst/>
            </a:prstGeom>
            <a:noFill/>
            <a:ln w="12700">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49" name="AutoShape 22">
              <a:extLst>
                <a:ext uri="{FF2B5EF4-FFF2-40B4-BE49-F238E27FC236}">
                  <a16:creationId xmlns:a16="http://schemas.microsoft.com/office/drawing/2014/main" id="{E4B5D697-07E3-484D-819E-560A9E79D927}"/>
                </a:ext>
              </a:extLst>
            </p:cNvPr>
            <p:cNvSpPr>
              <a:spLocks noChangeAspect="1" noChangeArrowheads="1"/>
            </p:cNvSpPr>
            <p:nvPr/>
          </p:nvSpPr>
          <p:spPr bwMode="auto">
            <a:xfrm>
              <a:off x="3173" y="2391"/>
              <a:ext cx="120" cy="245"/>
            </a:xfrm>
            <a:prstGeom prst="cube">
              <a:avLst>
                <a:gd name="adj" fmla="val 25000"/>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sp>
        <p:nvSpPr>
          <p:cNvPr id="56330" name="Line 23">
            <a:extLst>
              <a:ext uri="{FF2B5EF4-FFF2-40B4-BE49-F238E27FC236}">
                <a16:creationId xmlns:a16="http://schemas.microsoft.com/office/drawing/2014/main" id="{EFC45B73-021D-49F2-8B52-07BFDCE6F378}"/>
              </a:ext>
            </a:extLst>
          </p:cNvPr>
          <p:cNvSpPr>
            <a:spLocks noChangeAspect="1" noChangeShapeType="1"/>
          </p:cNvSpPr>
          <p:nvPr/>
        </p:nvSpPr>
        <p:spPr bwMode="auto">
          <a:xfrm>
            <a:off x="5803900" y="4514850"/>
            <a:ext cx="0" cy="51911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31" name="Line 24">
            <a:extLst>
              <a:ext uri="{FF2B5EF4-FFF2-40B4-BE49-F238E27FC236}">
                <a16:creationId xmlns:a16="http://schemas.microsoft.com/office/drawing/2014/main" id="{EAA766C8-F06A-4A87-8A19-0FEBCEDCC933}"/>
              </a:ext>
            </a:extLst>
          </p:cNvPr>
          <p:cNvSpPr>
            <a:spLocks noChangeAspect="1" noChangeShapeType="1"/>
          </p:cNvSpPr>
          <p:nvPr/>
        </p:nvSpPr>
        <p:spPr bwMode="auto">
          <a:xfrm>
            <a:off x="6280150" y="4384675"/>
            <a:ext cx="190500" cy="64928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6332" name="Group 25">
            <a:extLst>
              <a:ext uri="{FF2B5EF4-FFF2-40B4-BE49-F238E27FC236}">
                <a16:creationId xmlns:a16="http://schemas.microsoft.com/office/drawing/2014/main" id="{19A9EAF8-EB59-4E38-AF02-69B0B3B42784}"/>
              </a:ext>
            </a:extLst>
          </p:cNvPr>
          <p:cNvGrpSpPr>
            <a:grpSpLocks/>
          </p:cNvGrpSpPr>
          <p:nvPr/>
        </p:nvGrpSpPr>
        <p:grpSpPr bwMode="auto">
          <a:xfrm>
            <a:off x="6850063" y="4635500"/>
            <a:ext cx="571500" cy="787400"/>
            <a:chOff x="3468" y="2104"/>
            <a:chExt cx="360" cy="496"/>
          </a:xfrm>
        </p:grpSpPr>
        <p:grpSp>
          <p:nvGrpSpPr>
            <p:cNvPr id="56344" name="Group 26">
              <a:extLst>
                <a:ext uri="{FF2B5EF4-FFF2-40B4-BE49-F238E27FC236}">
                  <a16:creationId xmlns:a16="http://schemas.microsoft.com/office/drawing/2014/main" id="{7A851877-1049-4823-9EA9-B41FCEF5F39B}"/>
                </a:ext>
              </a:extLst>
            </p:cNvPr>
            <p:cNvGrpSpPr>
              <a:grpSpLocks noChangeAspect="1"/>
            </p:cNvGrpSpPr>
            <p:nvPr/>
          </p:nvGrpSpPr>
          <p:grpSpPr bwMode="auto">
            <a:xfrm>
              <a:off x="3529" y="2134"/>
              <a:ext cx="239" cy="417"/>
              <a:chOff x="7017" y="2688"/>
              <a:chExt cx="720" cy="794"/>
            </a:xfrm>
          </p:grpSpPr>
          <p:sp>
            <p:nvSpPr>
              <p:cNvPr id="56346" name="AutoShape 27">
                <a:extLst>
                  <a:ext uri="{FF2B5EF4-FFF2-40B4-BE49-F238E27FC236}">
                    <a16:creationId xmlns:a16="http://schemas.microsoft.com/office/drawing/2014/main" id="{31FEF639-95B3-45A3-9FE4-0EE2014CC424}"/>
                  </a:ext>
                </a:extLst>
              </p:cNvPr>
              <p:cNvSpPr>
                <a:spLocks noChangeAspect="1" noChangeArrowheads="1"/>
              </p:cNvSpPr>
              <p:nvPr/>
            </p:nvSpPr>
            <p:spPr bwMode="auto">
              <a:xfrm>
                <a:off x="7163" y="2688"/>
                <a:ext cx="394" cy="346"/>
              </a:xfrm>
              <a:prstGeom prst="can">
                <a:avLst>
                  <a:gd name="adj" fmla="val 25000"/>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47" name="AutoShape 28">
                <a:extLst>
                  <a:ext uri="{FF2B5EF4-FFF2-40B4-BE49-F238E27FC236}">
                    <a16:creationId xmlns:a16="http://schemas.microsoft.com/office/drawing/2014/main" id="{A006A3E6-84A2-4D82-8CAF-303A7B9D21AC}"/>
                  </a:ext>
                </a:extLst>
              </p:cNvPr>
              <p:cNvSpPr>
                <a:spLocks noChangeAspect="1" noChangeArrowheads="1"/>
              </p:cNvSpPr>
              <p:nvPr/>
            </p:nvSpPr>
            <p:spPr bwMode="auto">
              <a:xfrm>
                <a:off x="7017" y="3014"/>
                <a:ext cx="720" cy="468"/>
              </a:xfrm>
              <a:prstGeom prst="hexagon">
                <a:avLst>
                  <a:gd name="adj" fmla="val 38462"/>
                  <a:gd name="vf" fmla="val 115470"/>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sp>
          <p:nvSpPr>
            <p:cNvPr id="56345" name="Oval 29">
              <a:extLst>
                <a:ext uri="{FF2B5EF4-FFF2-40B4-BE49-F238E27FC236}">
                  <a16:creationId xmlns:a16="http://schemas.microsoft.com/office/drawing/2014/main" id="{8DD0E3E5-C590-402C-A544-E71696A8E11F}"/>
                </a:ext>
              </a:extLst>
            </p:cNvPr>
            <p:cNvSpPr>
              <a:spLocks noChangeAspect="1" noChangeArrowheads="1"/>
            </p:cNvSpPr>
            <p:nvPr/>
          </p:nvSpPr>
          <p:spPr bwMode="auto">
            <a:xfrm>
              <a:off x="3468" y="2104"/>
              <a:ext cx="360" cy="496"/>
            </a:xfrm>
            <a:prstGeom prst="ellipse">
              <a:avLst/>
            </a:prstGeom>
            <a:noFill/>
            <a:ln w="12700">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grpSp>
        <p:nvGrpSpPr>
          <p:cNvPr id="56333" name="Group 30">
            <a:extLst>
              <a:ext uri="{FF2B5EF4-FFF2-40B4-BE49-F238E27FC236}">
                <a16:creationId xmlns:a16="http://schemas.microsoft.com/office/drawing/2014/main" id="{F0877BAF-CA81-49AB-A2E6-306BAA4920A5}"/>
              </a:ext>
            </a:extLst>
          </p:cNvPr>
          <p:cNvGrpSpPr>
            <a:grpSpLocks/>
          </p:cNvGrpSpPr>
          <p:nvPr/>
        </p:nvGrpSpPr>
        <p:grpSpPr bwMode="auto">
          <a:xfrm>
            <a:off x="7191375" y="5702300"/>
            <a:ext cx="476250" cy="355600"/>
            <a:chOff x="3683" y="2776"/>
            <a:chExt cx="300" cy="224"/>
          </a:xfrm>
        </p:grpSpPr>
        <p:sp>
          <p:nvSpPr>
            <p:cNvPr id="56342" name="AutoShape 31">
              <a:extLst>
                <a:ext uri="{FF2B5EF4-FFF2-40B4-BE49-F238E27FC236}">
                  <a16:creationId xmlns:a16="http://schemas.microsoft.com/office/drawing/2014/main" id="{A12272E1-6A09-42B4-A387-051A1765FC65}"/>
                </a:ext>
              </a:extLst>
            </p:cNvPr>
            <p:cNvSpPr>
              <a:spLocks noChangeAspect="1" noChangeArrowheads="1"/>
            </p:cNvSpPr>
            <p:nvPr/>
          </p:nvSpPr>
          <p:spPr bwMode="auto">
            <a:xfrm>
              <a:off x="3766" y="2801"/>
              <a:ext cx="131" cy="181"/>
            </a:xfrm>
            <a:prstGeom prst="can">
              <a:avLst>
                <a:gd name="adj" fmla="val 34542"/>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43" name="Oval 32">
              <a:extLst>
                <a:ext uri="{FF2B5EF4-FFF2-40B4-BE49-F238E27FC236}">
                  <a16:creationId xmlns:a16="http://schemas.microsoft.com/office/drawing/2014/main" id="{E84D0460-D9A3-464A-8755-5BC648DC9D07}"/>
                </a:ext>
              </a:extLst>
            </p:cNvPr>
            <p:cNvSpPr>
              <a:spLocks noChangeAspect="1" noChangeArrowheads="1"/>
            </p:cNvSpPr>
            <p:nvPr/>
          </p:nvSpPr>
          <p:spPr bwMode="auto">
            <a:xfrm>
              <a:off x="3683" y="2776"/>
              <a:ext cx="300" cy="224"/>
            </a:xfrm>
            <a:prstGeom prst="ellipse">
              <a:avLst/>
            </a:prstGeom>
            <a:noFill/>
            <a:ln w="12700">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grpSp>
        <p:nvGrpSpPr>
          <p:cNvPr id="56334" name="Group 33">
            <a:extLst>
              <a:ext uri="{FF2B5EF4-FFF2-40B4-BE49-F238E27FC236}">
                <a16:creationId xmlns:a16="http://schemas.microsoft.com/office/drawing/2014/main" id="{0B525CE3-FDAA-4C0C-8FC2-8ADAA251B71F}"/>
              </a:ext>
            </a:extLst>
          </p:cNvPr>
          <p:cNvGrpSpPr>
            <a:grpSpLocks/>
          </p:cNvGrpSpPr>
          <p:nvPr/>
        </p:nvGrpSpPr>
        <p:grpSpPr bwMode="auto">
          <a:xfrm>
            <a:off x="6651625" y="5702300"/>
            <a:ext cx="476250" cy="533400"/>
            <a:chOff x="3343" y="2776"/>
            <a:chExt cx="300" cy="336"/>
          </a:xfrm>
        </p:grpSpPr>
        <p:sp>
          <p:nvSpPr>
            <p:cNvPr id="56338" name="Oval 34">
              <a:extLst>
                <a:ext uri="{FF2B5EF4-FFF2-40B4-BE49-F238E27FC236}">
                  <a16:creationId xmlns:a16="http://schemas.microsoft.com/office/drawing/2014/main" id="{C5B51374-8CE5-4819-8750-E4E884E49FE7}"/>
                </a:ext>
              </a:extLst>
            </p:cNvPr>
            <p:cNvSpPr>
              <a:spLocks noChangeAspect="1" noChangeArrowheads="1"/>
            </p:cNvSpPr>
            <p:nvPr/>
          </p:nvSpPr>
          <p:spPr bwMode="auto">
            <a:xfrm>
              <a:off x="3343" y="2776"/>
              <a:ext cx="300" cy="336"/>
            </a:xfrm>
            <a:prstGeom prst="ellipse">
              <a:avLst/>
            </a:prstGeom>
            <a:noFill/>
            <a:ln w="12700">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nvGrpSpPr>
            <p:cNvPr id="56339" name="Group 35">
              <a:extLst>
                <a:ext uri="{FF2B5EF4-FFF2-40B4-BE49-F238E27FC236}">
                  <a16:creationId xmlns:a16="http://schemas.microsoft.com/office/drawing/2014/main" id="{03336759-46D7-4F05-B7B5-E586DC7DACDE}"/>
                </a:ext>
              </a:extLst>
            </p:cNvPr>
            <p:cNvGrpSpPr>
              <a:grpSpLocks noChangeAspect="1"/>
            </p:cNvGrpSpPr>
            <p:nvPr/>
          </p:nvGrpSpPr>
          <p:grpSpPr bwMode="auto">
            <a:xfrm>
              <a:off x="3374" y="2788"/>
              <a:ext cx="240" cy="285"/>
              <a:chOff x="4184" y="3540"/>
              <a:chExt cx="334" cy="396"/>
            </a:xfrm>
          </p:grpSpPr>
          <p:sp>
            <p:nvSpPr>
              <p:cNvPr id="56340" name="AutoShape 36">
                <a:extLst>
                  <a:ext uri="{FF2B5EF4-FFF2-40B4-BE49-F238E27FC236}">
                    <a16:creationId xmlns:a16="http://schemas.microsoft.com/office/drawing/2014/main" id="{F6767EFA-FE78-4FE8-9D78-7475FF872F13}"/>
                  </a:ext>
                </a:extLst>
              </p:cNvPr>
              <p:cNvSpPr>
                <a:spLocks noChangeAspect="1" noChangeArrowheads="1"/>
              </p:cNvSpPr>
              <p:nvPr/>
            </p:nvSpPr>
            <p:spPr bwMode="auto">
              <a:xfrm>
                <a:off x="4184" y="3594"/>
                <a:ext cx="334" cy="342"/>
              </a:xfrm>
              <a:prstGeom prst="hexagon">
                <a:avLst>
                  <a:gd name="adj" fmla="val 25000"/>
                  <a:gd name="vf" fmla="val 115470"/>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6341" name="Oval 37">
                <a:extLst>
                  <a:ext uri="{FF2B5EF4-FFF2-40B4-BE49-F238E27FC236}">
                    <a16:creationId xmlns:a16="http://schemas.microsoft.com/office/drawing/2014/main" id="{2D27F4F1-A1E5-4A86-AB86-A0197D026D5D}"/>
                  </a:ext>
                </a:extLst>
              </p:cNvPr>
              <p:cNvSpPr>
                <a:spLocks noChangeAspect="1" noChangeArrowheads="1"/>
              </p:cNvSpPr>
              <p:nvPr/>
            </p:nvSpPr>
            <p:spPr bwMode="auto">
              <a:xfrm>
                <a:off x="4267" y="3540"/>
                <a:ext cx="167" cy="112"/>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grpSp>
      <p:sp>
        <p:nvSpPr>
          <p:cNvPr id="56335" name="Line 38">
            <a:extLst>
              <a:ext uri="{FF2B5EF4-FFF2-40B4-BE49-F238E27FC236}">
                <a16:creationId xmlns:a16="http://schemas.microsoft.com/office/drawing/2014/main" id="{963D2556-C3C3-460C-A241-07591217E59F}"/>
              </a:ext>
            </a:extLst>
          </p:cNvPr>
          <p:cNvSpPr>
            <a:spLocks noChangeAspect="1" noChangeShapeType="1"/>
          </p:cNvSpPr>
          <p:nvPr/>
        </p:nvSpPr>
        <p:spPr bwMode="auto">
          <a:xfrm>
            <a:off x="6446838" y="4100513"/>
            <a:ext cx="411162" cy="71278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36" name="Text Box 39">
            <a:extLst>
              <a:ext uri="{FF2B5EF4-FFF2-40B4-BE49-F238E27FC236}">
                <a16:creationId xmlns:a16="http://schemas.microsoft.com/office/drawing/2014/main" id="{D14259EF-D0A9-4732-A6A1-2BFA1F0B54E4}"/>
              </a:ext>
            </a:extLst>
          </p:cNvPr>
          <p:cNvSpPr txBox="1">
            <a:spLocks noChangeAspect="1" noChangeArrowheads="1"/>
          </p:cNvSpPr>
          <p:nvPr/>
        </p:nvSpPr>
        <p:spPr bwMode="auto">
          <a:xfrm>
            <a:off x="5292725" y="6308725"/>
            <a:ext cx="22034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zh-CN" altLang="en-US" sz="1600">
                <a:latin typeface="宋体" panose="02010600030101010101" pitchFamily="2" charset="-122"/>
                <a:ea typeface="宋体" panose="02010600030101010101" pitchFamily="2" charset="-122"/>
              </a:rPr>
              <a:t>景物树及其包围球</a:t>
            </a:r>
            <a:endParaRPr lang="zh-CN" altLang="en-US" sz="1600">
              <a:latin typeface="Arial" panose="020B0604020202020204" pitchFamily="34" charset="0"/>
              <a:ea typeface="宋体" panose="02010600030101010101" pitchFamily="2" charset="-122"/>
            </a:endParaRPr>
          </a:p>
        </p:txBody>
      </p:sp>
      <p:sp>
        <p:nvSpPr>
          <p:cNvPr id="56337" name="Rectangle 2">
            <a:extLst>
              <a:ext uri="{FF2B5EF4-FFF2-40B4-BE49-F238E27FC236}">
                <a16:creationId xmlns:a16="http://schemas.microsoft.com/office/drawing/2014/main" id="{ED3575F1-7801-4112-A821-F3AFF52B9CCC}"/>
              </a:ext>
            </a:extLst>
          </p:cNvPr>
          <p:cNvSpPr>
            <a:spLocks noGrp="1" noChangeArrowheads="1"/>
          </p:cNvSpPr>
          <p:nvPr>
            <p:ph type="title"/>
          </p:nvPr>
        </p:nvSpPr>
        <p:spPr/>
        <p:txBody>
          <a:bodyPr/>
          <a:lstStyle/>
          <a:p>
            <a:pPr eaLnBrk="1" hangingPunct="1"/>
            <a:r>
              <a:rPr lang="zh-CN" altLang="en-US">
                <a:ea typeface="宋体" panose="02010600030101010101" pitchFamily="2" charset="-122"/>
              </a:rPr>
              <a:t>包围盒技术</a:t>
            </a:r>
            <a:endParaRPr lang="zh-CN" altLang="en-US">
              <a:solidFill>
                <a:srgbClr val="33339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3273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7C279E48-A84E-4EAB-88E3-9857F8672F44}"/>
              </a:ext>
            </a:extLst>
          </p:cNvPr>
          <p:cNvSpPr>
            <a:spLocks noGrp="1" noChangeArrowheads="1"/>
          </p:cNvSpPr>
          <p:nvPr>
            <p:ph type="body" idx="1"/>
          </p:nvPr>
        </p:nvSpPr>
        <p:spPr>
          <a:xfrm>
            <a:off x="468313" y="1052513"/>
            <a:ext cx="8002587" cy="5649912"/>
          </a:xfrm>
        </p:spPr>
        <p:txBody>
          <a:bodyPr/>
          <a:lstStyle/>
          <a:p>
            <a:pPr eaLnBrk="1" hangingPunct="1"/>
            <a:r>
              <a:rPr lang="zh-CN" altLang="en-US">
                <a:latin typeface="宋体" panose="02010600030101010101" pitchFamily="2" charset="-122"/>
                <a:ea typeface="宋体" panose="02010600030101010101" pitchFamily="2" charset="-122"/>
              </a:rPr>
              <a:t>优点：场景分层次表示法和包围盒技术用光线与少量形状简单的包围盒的求交测试取代与大量景物表面的求交计算</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提高了算法效率。</a:t>
            </a:r>
          </a:p>
          <a:p>
            <a:pPr eaLnBrk="1" hangingPunct="1"/>
            <a:r>
              <a:rPr lang="zh-CN" altLang="en-US">
                <a:latin typeface="宋体" panose="02010600030101010101" pitchFamily="2" charset="-122"/>
                <a:ea typeface="宋体" panose="02010600030101010101" pitchFamily="2" charset="-122"/>
              </a:rPr>
              <a:t>缺点：这种方法的问题在于许多情况下简单的包围盒不能紧密地包裹其中所含的景物</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因此降低了包围盒测试的可靠性。而复杂的包围盒又将导致光线和包围盒的求交计算变得困难。</a:t>
            </a:r>
          </a:p>
        </p:txBody>
      </p:sp>
      <p:sp>
        <p:nvSpPr>
          <p:cNvPr id="57347" name="Rectangle 2">
            <a:extLst>
              <a:ext uri="{FF2B5EF4-FFF2-40B4-BE49-F238E27FC236}">
                <a16:creationId xmlns:a16="http://schemas.microsoft.com/office/drawing/2014/main" id="{6FEF1E0B-8F24-47D9-9A36-08594CFC1016}"/>
              </a:ext>
            </a:extLst>
          </p:cNvPr>
          <p:cNvSpPr>
            <a:spLocks noGrp="1" noChangeArrowheads="1"/>
          </p:cNvSpPr>
          <p:nvPr>
            <p:ph type="title"/>
          </p:nvPr>
        </p:nvSpPr>
        <p:spPr/>
        <p:txBody>
          <a:bodyPr/>
          <a:lstStyle/>
          <a:p>
            <a:pPr eaLnBrk="1" hangingPunct="1"/>
            <a:r>
              <a:rPr lang="zh-CN" altLang="en-US">
                <a:ea typeface="宋体" panose="02010600030101010101" pitchFamily="2" charset="-122"/>
              </a:rPr>
              <a:t>包围盒技术</a:t>
            </a:r>
            <a:endParaRPr lang="zh-CN" altLang="en-US">
              <a:solidFill>
                <a:srgbClr val="33339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00760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F4F48F8-4F4B-4087-A0D5-19844376E5AD}"/>
              </a:ext>
            </a:extLst>
          </p:cNvPr>
          <p:cNvSpPr>
            <a:spLocks noGrp="1" noChangeArrowheads="1"/>
          </p:cNvSpPr>
          <p:nvPr>
            <p:ph type="body" idx="1"/>
          </p:nvPr>
        </p:nvSpPr>
        <p:spPr>
          <a:xfrm>
            <a:off x="684213" y="1196975"/>
            <a:ext cx="8229600" cy="4784725"/>
          </a:xfrm>
        </p:spPr>
        <p:txBody>
          <a:bodyPr/>
          <a:lstStyle/>
          <a:p>
            <a:pPr eaLnBrk="1" hangingPunct="1"/>
            <a:r>
              <a:rPr lang="zh-CN" altLang="en-US">
                <a:ea typeface="宋体" panose="02010600030101010101" pitchFamily="2" charset="-122"/>
              </a:rPr>
              <a:t>这一方法利用相邻网格单元的空间连贯性</a:t>
            </a:r>
            <a:r>
              <a:rPr lang="en-US" altLang="zh-CN">
                <a:ea typeface="宋体" panose="02010600030101010101" pitchFamily="2" charset="-122"/>
              </a:rPr>
              <a:t>,</a:t>
            </a:r>
            <a:r>
              <a:rPr lang="zh-CN" altLang="en-US">
                <a:ea typeface="宋体" panose="02010600030101010101" pitchFamily="2" charset="-122"/>
              </a:rPr>
              <a:t>使光线能跨越一个个空的网格单元</a:t>
            </a:r>
            <a:r>
              <a:rPr lang="en-US" altLang="zh-CN">
                <a:ea typeface="宋体" panose="02010600030101010101" pitchFamily="2" charset="-122"/>
              </a:rPr>
              <a:t>,</a:t>
            </a:r>
            <a:r>
              <a:rPr lang="zh-CN" altLang="en-US">
                <a:ea typeface="宋体" panose="02010600030101010101" pitchFamily="2" charset="-122"/>
              </a:rPr>
              <a:t>直到求得它与景物的第一个交点时为止。 </a:t>
            </a:r>
          </a:p>
        </p:txBody>
      </p:sp>
      <p:sp>
        <p:nvSpPr>
          <p:cNvPr id="58371" name="Text Box 3">
            <a:extLst>
              <a:ext uri="{FF2B5EF4-FFF2-40B4-BE49-F238E27FC236}">
                <a16:creationId xmlns:a16="http://schemas.microsoft.com/office/drawing/2014/main" id="{36D9B3EF-154D-4A0C-973B-AFFA4F886398}"/>
              </a:ext>
            </a:extLst>
          </p:cNvPr>
          <p:cNvSpPr txBox="1">
            <a:spLocks noChangeAspect="1" noChangeArrowheads="1"/>
          </p:cNvSpPr>
          <p:nvPr/>
        </p:nvSpPr>
        <p:spPr bwMode="auto">
          <a:xfrm>
            <a:off x="2128838" y="5422900"/>
            <a:ext cx="4727575"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just" eaLnBrk="1" hangingPunct="1">
              <a:spcBef>
                <a:spcPct val="0"/>
              </a:spcBef>
              <a:buFontTx/>
              <a:buNone/>
            </a:pPr>
            <a:endParaRPr lang="en-US" altLang="zh-CN" sz="1400">
              <a:ea typeface="宋体" panose="02010600030101010101" pitchFamily="2" charset="-122"/>
            </a:endParaRPr>
          </a:p>
          <a:p>
            <a:pPr lvl="1" algn="just" eaLnBrk="1" hangingPunct="1">
              <a:spcBef>
                <a:spcPct val="0"/>
              </a:spcBef>
              <a:buFontTx/>
              <a:buNone/>
            </a:pPr>
            <a:r>
              <a:rPr lang="en-US" altLang="zh-CN" sz="1400">
                <a:ea typeface="宋体" panose="02010600030101010101" pitchFamily="2" charset="-122"/>
              </a:rPr>
              <a:t>            </a:t>
            </a:r>
            <a:r>
              <a:rPr lang="zh-CN" altLang="en-US" sz="1400">
                <a:ea typeface="宋体" panose="02010600030101010101" pitchFamily="2" charset="-122"/>
              </a:rPr>
              <a:t>将空间划分成若干网格单元</a:t>
            </a:r>
            <a:endParaRPr lang="zh-CN" altLang="en-US" sz="1400">
              <a:latin typeface="Arial" panose="020B0604020202020204" pitchFamily="34" charset="0"/>
              <a:ea typeface="宋体" panose="02010600030101010101" pitchFamily="2" charset="-122"/>
            </a:endParaRPr>
          </a:p>
        </p:txBody>
      </p:sp>
      <p:grpSp>
        <p:nvGrpSpPr>
          <p:cNvPr id="58372" name="Group 4">
            <a:extLst>
              <a:ext uri="{FF2B5EF4-FFF2-40B4-BE49-F238E27FC236}">
                <a16:creationId xmlns:a16="http://schemas.microsoft.com/office/drawing/2014/main" id="{BBC47589-2AC1-42DA-81D3-11C615FDDD61}"/>
              </a:ext>
            </a:extLst>
          </p:cNvPr>
          <p:cNvGrpSpPr>
            <a:grpSpLocks noChangeAspect="1"/>
          </p:cNvGrpSpPr>
          <p:nvPr/>
        </p:nvGrpSpPr>
        <p:grpSpPr bwMode="auto">
          <a:xfrm>
            <a:off x="3484563" y="4619625"/>
            <a:ext cx="1162050" cy="711200"/>
            <a:chOff x="2880" y="12828"/>
            <a:chExt cx="1260" cy="624"/>
          </a:xfrm>
        </p:grpSpPr>
        <p:sp>
          <p:nvSpPr>
            <p:cNvPr id="58390" name="AutoShape 5">
              <a:extLst>
                <a:ext uri="{FF2B5EF4-FFF2-40B4-BE49-F238E27FC236}">
                  <a16:creationId xmlns:a16="http://schemas.microsoft.com/office/drawing/2014/main" id="{5FEF6CED-08DF-4DC2-8C12-64EF34665BC7}"/>
                </a:ext>
              </a:extLst>
            </p:cNvPr>
            <p:cNvSpPr>
              <a:spLocks noChangeAspect="1" noChangeArrowheads="1"/>
            </p:cNvSpPr>
            <p:nvPr/>
          </p:nvSpPr>
          <p:spPr bwMode="auto">
            <a:xfrm>
              <a:off x="2880" y="12828"/>
              <a:ext cx="720" cy="624"/>
            </a:xfrm>
            <a:prstGeom prst="cube">
              <a:avLst>
                <a:gd name="adj" fmla="val 25000"/>
              </a:avLst>
            </a:prstGeom>
            <a:solidFill>
              <a:srgbClr val="FFFFFF"/>
            </a:solidFill>
            <a:ln w="12700">
              <a:solidFill>
                <a:srgbClr val="000000"/>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8391" name="AutoShape 6">
              <a:extLst>
                <a:ext uri="{FF2B5EF4-FFF2-40B4-BE49-F238E27FC236}">
                  <a16:creationId xmlns:a16="http://schemas.microsoft.com/office/drawing/2014/main" id="{CEF38279-A476-40FA-B478-16975F791BCC}"/>
                </a:ext>
              </a:extLst>
            </p:cNvPr>
            <p:cNvSpPr>
              <a:spLocks noChangeAspect="1" noChangeArrowheads="1"/>
            </p:cNvSpPr>
            <p:nvPr/>
          </p:nvSpPr>
          <p:spPr bwMode="auto">
            <a:xfrm>
              <a:off x="3420" y="12828"/>
              <a:ext cx="720" cy="624"/>
            </a:xfrm>
            <a:prstGeom prst="cube">
              <a:avLst>
                <a:gd name="adj" fmla="val 25000"/>
              </a:avLst>
            </a:prstGeom>
            <a:solidFill>
              <a:srgbClr val="FFFFFF"/>
            </a:solidFill>
            <a:ln w="12700">
              <a:solidFill>
                <a:srgbClr val="000000"/>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grpSp>
        <p:nvGrpSpPr>
          <p:cNvPr id="58373" name="Group 7">
            <a:extLst>
              <a:ext uri="{FF2B5EF4-FFF2-40B4-BE49-F238E27FC236}">
                <a16:creationId xmlns:a16="http://schemas.microsoft.com/office/drawing/2014/main" id="{E0FFAD89-EFA9-4813-8889-4CC2FA37ECDB}"/>
              </a:ext>
            </a:extLst>
          </p:cNvPr>
          <p:cNvGrpSpPr>
            <a:grpSpLocks noChangeAspect="1"/>
          </p:cNvGrpSpPr>
          <p:nvPr/>
        </p:nvGrpSpPr>
        <p:grpSpPr bwMode="auto">
          <a:xfrm>
            <a:off x="3976688" y="4054475"/>
            <a:ext cx="1660525" cy="711200"/>
            <a:chOff x="3600" y="12204"/>
            <a:chExt cx="1800" cy="624"/>
          </a:xfrm>
        </p:grpSpPr>
        <p:sp>
          <p:nvSpPr>
            <p:cNvPr id="58387" name="AutoShape 8">
              <a:extLst>
                <a:ext uri="{FF2B5EF4-FFF2-40B4-BE49-F238E27FC236}">
                  <a16:creationId xmlns:a16="http://schemas.microsoft.com/office/drawing/2014/main" id="{9EE6F82A-2423-4E44-9F7D-728D9198B502}"/>
                </a:ext>
              </a:extLst>
            </p:cNvPr>
            <p:cNvSpPr>
              <a:spLocks noChangeAspect="1" noChangeArrowheads="1"/>
            </p:cNvSpPr>
            <p:nvPr/>
          </p:nvSpPr>
          <p:spPr bwMode="auto">
            <a:xfrm>
              <a:off x="3600" y="12204"/>
              <a:ext cx="720" cy="624"/>
            </a:xfrm>
            <a:prstGeom prst="cube">
              <a:avLst>
                <a:gd name="adj" fmla="val 25000"/>
              </a:avLst>
            </a:prstGeom>
            <a:solidFill>
              <a:srgbClr val="FFFFFF"/>
            </a:solidFill>
            <a:ln w="12700">
              <a:solidFill>
                <a:srgbClr val="000000"/>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8388" name="AutoShape 9">
              <a:extLst>
                <a:ext uri="{FF2B5EF4-FFF2-40B4-BE49-F238E27FC236}">
                  <a16:creationId xmlns:a16="http://schemas.microsoft.com/office/drawing/2014/main" id="{54F270B5-BE66-4A4E-A790-672FFE7DB978}"/>
                </a:ext>
              </a:extLst>
            </p:cNvPr>
            <p:cNvSpPr>
              <a:spLocks noChangeAspect="1" noChangeArrowheads="1"/>
            </p:cNvSpPr>
            <p:nvPr/>
          </p:nvSpPr>
          <p:spPr bwMode="auto">
            <a:xfrm>
              <a:off x="4140" y="12204"/>
              <a:ext cx="720" cy="624"/>
            </a:xfrm>
            <a:prstGeom prst="cube">
              <a:avLst>
                <a:gd name="adj" fmla="val 25000"/>
              </a:avLst>
            </a:prstGeom>
            <a:solidFill>
              <a:srgbClr val="FFFFFF"/>
            </a:solidFill>
            <a:ln w="12700">
              <a:solidFill>
                <a:srgbClr val="000000"/>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8389" name="AutoShape 10">
              <a:extLst>
                <a:ext uri="{FF2B5EF4-FFF2-40B4-BE49-F238E27FC236}">
                  <a16:creationId xmlns:a16="http://schemas.microsoft.com/office/drawing/2014/main" id="{7DAAE00E-4F31-49E0-BC8A-4E2AA3AB5659}"/>
                </a:ext>
              </a:extLst>
            </p:cNvPr>
            <p:cNvSpPr>
              <a:spLocks noChangeAspect="1" noChangeArrowheads="1"/>
            </p:cNvSpPr>
            <p:nvPr/>
          </p:nvSpPr>
          <p:spPr bwMode="auto">
            <a:xfrm>
              <a:off x="4680" y="12204"/>
              <a:ext cx="720" cy="624"/>
            </a:xfrm>
            <a:prstGeom prst="cube">
              <a:avLst>
                <a:gd name="adj" fmla="val 25000"/>
              </a:avLst>
            </a:prstGeom>
            <a:solidFill>
              <a:srgbClr val="FFFFFF"/>
            </a:solidFill>
            <a:ln w="12700">
              <a:solidFill>
                <a:srgbClr val="000000"/>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pSp>
      <p:sp>
        <p:nvSpPr>
          <p:cNvPr id="58374" name="Line 11">
            <a:extLst>
              <a:ext uri="{FF2B5EF4-FFF2-40B4-BE49-F238E27FC236}">
                <a16:creationId xmlns:a16="http://schemas.microsoft.com/office/drawing/2014/main" id="{DB38B5E9-37A7-4D59-A625-D00485AF2D8D}"/>
              </a:ext>
            </a:extLst>
          </p:cNvPr>
          <p:cNvSpPr>
            <a:spLocks noChangeAspect="1" noChangeShapeType="1"/>
          </p:cNvSpPr>
          <p:nvPr/>
        </p:nvSpPr>
        <p:spPr bwMode="auto">
          <a:xfrm flipV="1">
            <a:off x="2789238" y="5100638"/>
            <a:ext cx="665162" cy="474662"/>
          </a:xfrm>
          <a:prstGeom prst="line">
            <a:avLst/>
          </a:prstGeom>
          <a:noFill/>
          <a:ln w="12700">
            <a:solidFill>
              <a:srgbClr val="0000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375" name="Text Box 12">
            <a:extLst>
              <a:ext uri="{FF2B5EF4-FFF2-40B4-BE49-F238E27FC236}">
                <a16:creationId xmlns:a16="http://schemas.microsoft.com/office/drawing/2014/main" id="{261883B1-6FCE-42DF-813F-4C2ECC2AF32A}"/>
              </a:ext>
            </a:extLst>
          </p:cNvPr>
          <p:cNvSpPr txBox="1">
            <a:spLocks noChangeAspect="1" noChangeArrowheads="1"/>
          </p:cNvSpPr>
          <p:nvPr/>
        </p:nvSpPr>
        <p:spPr bwMode="auto">
          <a:xfrm>
            <a:off x="2124075" y="5176838"/>
            <a:ext cx="99695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400">
                <a:ea typeface="宋体" panose="02010600030101010101" pitchFamily="2" charset="-122"/>
              </a:rPr>
              <a:t>  </a:t>
            </a:r>
            <a:r>
              <a:rPr lang="zh-CN" altLang="en-US" sz="1400">
                <a:ea typeface="宋体" panose="02010600030101010101" pitchFamily="2" charset="-122"/>
              </a:rPr>
              <a:t>光线</a:t>
            </a:r>
            <a:endParaRPr lang="zh-CN" altLang="en-US" sz="1400">
              <a:latin typeface="Arial" panose="020B0604020202020204" pitchFamily="34" charset="0"/>
              <a:ea typeface="宋体" panose="02010600030101010101" pitchFamily="2" charset="-122"/>
            </a:endParaRPr>
          </a:p>
        </p:txBody>
      </p:sp>
      <p:sp>
        <p:nvSpPr>
          <p:cNvPr id="58376" name="Text Box 13">
            <a:extLst>
              <a:ext uri="{FF2B5EF4-FFF2-40B4-BE49-F238E27FC236}">
                <a16:creationId xmlns:a16="http://schemas.microsoft.com/office/drawing/2014/main" id="{3D61C111-3601-454D-94A1-41B8590755F0}"/>
              </a:ext>
            </a:extLst>
          </p:cNvPr>
          <p:cNvSpPr txBox="1">
            <a:spLocks noChangeAspect="1" noChangeArrowheads="1"/>
          </p:cNvSpPr>
          <p:nvPr/>
        </p:nvSpPr>
        <p:spPr bwMode="auto">
          <a:xfrm>
            <a:off x="4578350" y="4648200"/>
            <a:ext cx="157797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400">
                <a:ea typeface="宋体" panose="02010600030101010101" pitchFamily="2" charset="-122"/>
              </a:rPr>
              <a:t>  </a:t>
            </a:r>
          </a:p>
          <a:p>
            <a:pPr algn="just" eaLnBrk="1" hangingPunct="1">
              <a:spcBef>
                <a:spcPct val="0"/>
              </a:spcBef>
              <a:buFontTx/>
              <a:buNone/>
            </a:pPr>
            <a:r>
              <a:rPr lang="en-US" altLang="zh-CN" sz="1400">
                <a:ea typeface="宋体" panose="02010600030101010101" pitchFamily="2" charset="-122"/>
              </a:rPr>
              <a:t>        </a:t>
            </a:r>
            <a:r>
              <a:rPr lang="zh-CN" altLang="en-US" sz="1400">
                <a:ea typeface="宋体" panose="02010600030101010101" pitchFamily="2" charset="-122"/>
              </a:rPr>
              <a:t>空间网格</a:t>
            </a:r>
            <a:endParaRPr lang="zh-CN" altLang="en-US" sz="1400">
              <a:latin typeface="Arial" panose="020B0604020202020204" pitchFamily="34" charset="0"/>
              <a:ea typeface="宋体" panose="02010600030101010101" pitchFamily="2" charset="-122"/>
            </a:endParaRPr>
          </a:p>
        </p:txBody>
      </p:sp>
      <p:sp>
        <p:nvSpPr>
          <p:cNvPr id="58377" name="AutoShape 14">
            <a:extLst>
              <a:ext uri="{FF2B5EF4-FFF2-40B4-BE49-F238E27FC236}">
                <a16:creationId xmlns:a16="http://schemas.microsoft.com/office/drawing/2014/main" id="{C5E19AD4-2003-456C-BF9E-B5234FE8CD36}"/>
              </a:ext>
            </a:extLst>
          </p:cNvPr>
          <p:cNvSpPr>
            <a:spLocks noChangeAspect="1" noChangeArrowheads="1"/>
          </p:cNvSpPr>
          <p:nvPr/>
        </p:nvSpPr>
        <p:spPr bwMode="auto">
          <a:xfrm>
            <a:off x="4995863" y="3513138"/>
            <a:ext cx="663575" cy="711200"/>
          </a:xfrm>
          <a:prstGeom prst="cube">
            <a:avLst>
              <a:gd name="adj" fmla="val 25000"/>
            </a:avLst>
          </a:prstGeom>
          <a:solidFill>
            <a:srgbClr val="FFFFFF"/>
          </a:solidFill>
          <a:ln w="12700">
            <a:solidFill>
              <a:srgbClr val="000000"/>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8378" name="Line 15">
            <a:extLst>
              <a:ext uri="{FF2B5EF4-FFF2-40B4-BE49-F238E27FC236}">
                <a16:creationId xmlns:a16="http://schemas.microsoft.com/office/drawing/2014/main" id="{E0D1D9B1-4D45-4E2F-933C-9ABD39DC5CAA}"/>
              </a:ext>
            </a:extLst>
          </p:cNvPr>
          <p:cNvSpPr>
            <a:spLocks noChangeAspect="1" noChangeShapeType="1"/>
          </p:cNvSpPr>
          <p:nvPr/>
        </p:nvSpPr>
        <p:spPr bwMode="auto">
          <a:xfrm flipV="1">
            <a:off x="3392488" y="3387725"/>
            <a:ext cx="2657475" cy="1776413"/>
          </a:xfrm>
          <a:prstGeom prst="line">
            <a:avLst/>
          </a:prstGeom>
          <a:noFill/>
          <a:ln w="12700">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8379" name="Group 16">
            <a:extLst>
              <a:ext uri="{FF2B5EF4-FFF2-40B4-BE49-F238E27FC236}">
                <a16:creationId xmlns:a16="http://schemas.microsoft.com/office/drawing/2014/main" id="{9D31ECD9-4113-45D6-9CF7-520109B5CB5E}"/>
              </a:ext>
            </a:extLst>
          </p:cNvPr>
          <p:cNvGrpSpPr>
            <a:grpSpLocks noChangeAspect="1"/>
          </p:cNvGrpSpPr>
          <p:nvPr/>
        </p:nvGrpSpPr>
        <p:grpSpPr bwMode="auto">
          <a:xfrm>
            <a:off x="4676775" y="2781300"/>
            <a:ext cx="1106488" cy="1941513"/>
            <a:chOff x="8640" y="10488"/>
            <a:chExt cx="800" cy="1404"/>
          </a:xfrm>
        </p:grpSpPr>
        <p:sp>
          <p:nvSpPr>
            <p:cNvPr id="58381" name="AutoShape 17">
              <a:extLst>
                <a:ext uri="{FF2B5EF4-FFF2-40B4-BE49-F238E27FC236}">
                  <a16:creationId xmlns:a16="http://schemas.microsoft.com/office/drawing/2014/main" id="{4F82E9A5-E86E-4DA5-B523-3D3A15D86DE6}"/>
                </a:ext>
              </a:extLst>
            </p:cNvPr>
            <p:cNvSpPr>
              <a:spLocks noChangeAspect="1" noChangeArrowheads="1"/>
            </p:cNvSpPr>
            <p:nvPr/>
          </p:nvSpPr>
          <p:spPr bwMode="auto">
            <a:xfrm rot="8300774">
              <a:off x="9000" y="10488"/>
              <a:ext cx="360" cy="1404"/>
            </a:xfrm>
            <a:prstGeom prst="triangle">
              <a:avLst>
                <a:gd name="adj" fmla="val 50000"/>
              </a:avLst>
            </a:prstGeom>
            <a:noFill/>
            <a:ln w="127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58382" name="Line 18">
              <a:extLst>
                <a:ext uri="{FF2B5EF4-FFF2-40B4-BE49-F238E27FC236}">
                  <a16:creationId xmlns:a16="http://schemas.microsoft.com/office/drawing/2014/main" id="{25228675-A79D-4139-9189-1C7132388180}"/>
                </a:ext>
              </a:extLst>
            </p:cNvPr>
            <p:cNvSpPr>
              <a:spLocks noChangeAspect="1" noChangeShapeType="1"/>
            </p:cNvSpPr>
            <p:nvPr/>
          </p:nvSpPr>
          <p:spPr bwMode="auto">
            <a:xfrm>
              <a:off x="8640" y="10797"/>
              <a:ext cx="360"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383" name="Line 19">
              <a:extLst>
                <a:ext uri="{FF2B5EF4-FFF2-40B4-BE49-F238E27FC236}">
                  <a16:creationId xmlns:a16="http://schemas.microsoft.com/office/drawing/2014/main" id="{F3090366-E878-46D7-8516-BDB535E52AB6}"/>
                </a:ext>
              </a:extLst>
            </p:cNvPr>
            <p:cNvSpPr>
              <a:spLocks noChangeAspect="1" noChangeShapeType="1"/>
            </p:cNvSpPr>
            <p:nvPr/>
          </p:nvSpPr>
          <p:spPr bwMode="auto">
            <a:xfrm>
              <a:off x="8758" y="10953"/>
              <a:ext cx="360"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384" name="Line 20">
              <a:extLst>
                <a:ext uri="{FF2B5EF4-FFF2-40B4-BE49-F238E27FC236}">
                  <a16:creationId xmlns:a16="http://schemas.microsoft.com/office/drawing/2014/main" id="{19222CFF-57DD-4186-86B8-6836BB23C253}"/>
                </a:ext>
              </a:extLst>
            </p:cNvPr>
            <p:cNvSpPr>
              <a:spLocks noChangeAspect="1" noChangeShapeType="1"/>
            </p:cNvSpPr>
            <p:nvPr/>
          </p:nvSpPr>
          <p:spPr bwMode="auto">
            <a:xfrm flipV="1">
              <a:off x="9298" y="11250"/>
              <a:ext cx="0" cy="15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385" name="Line 21">
              <a:extLst>
                <a:ext uri="{FF2B5EF4-FFF2-40B4-BE49-F238E27FC236}">
                  <a16:creationId xmlns:a16="http://schemas.microsoft.com/office/drawing/2014/main" id="{1D0FE0AB-A87F-4FEF-86B9-DA8065898E79}"/>
                </a:ext>
              </a:extLst>
            </p:cNvPr>
            <p:cNvSpPr>
              <a:spLocks noChangeAspect="1" noChangeShapeType="1"/>
            </p:cNvSpPr>
            <p:nvPr/>
          </p:nvSpPr>
          <p:spPr bwMode="auto">
            <a:xfrm>
              <a:off x="9440" y="11391"/>
              <a:ext cx="0" cy="15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386" name="Line 22">
              <a:extLst>
                <a:ext uri="{FF2B5EF4-FFF2-40B4-BE49-F238E27FC236}">
                  <a16:creationId xmlns:a16="http://schemas.microsoft.com/office/drawing/2014/main" id="{AA78D54D-E7FF-48F5-BA12-C6BDE2592872}"/>
                </a:ext>
              </a:extLst>
            </p:cNvPr>
            <p:cNvSpPr>
              <a:spLocks noChangeAspect="1" noChangeShapeType="1"/>
            </p:cNvSpPr>
            <p:nvPr/>
          </p:nvSpPr>
          <p:spPr bwMode="auto">
            <a:xfrm rot="2251167" flipV="1">
              <a:off x="9032" y="11055"/>
              <a:ext cx="180" cy="15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8380" name="Rectangle 2">
            <a:extLst>
              <a:ext uri="{FF2B5EF4-FFF2-40B4-BE49-F238E27FC236}">
                <a16:creationId xmlns:a16="http://schemas.microsoft.com/office/drawing/2014/main" id="{805B8D3A-0BEF-4110-A57A-6A9A3CF3DF02}"/>
              </a:ext>
            </a:extLst>
          </p:cNvPr>
          <p:cNvSpPr>
            <a:spLocks noGrp="1" noChangeArrowheads="1"/>
          </p:cNvSpPr>
          <p:nvPr>
            <p:ph type="title"/>
          </p:nvPr>
        </p:nvSpPr>
        <p:spPr/>
        <p:txBody>
          <a:bodyPr/>
          <a:lstStyle/>
          <a:p>
            <a:pPr eaLnBrk="1" hangingPunct="1"/>
            <a:r>
              <a:rPr lang="zh-CN" altLang="en-US">
                <a:ea typeface="宋体" panose="02010600030101010101" pitchFamily="2" charset="-122"/>
              </a:rPr>
              <a:t>空间剖分技术</a:t>
            </a:r>
            <a:endParaRPr lang="zh-CN" altLang="en-US">
              <a:solidFill>
                <a:srgbClr val="33339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4725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EBC4F0A-1AA4-437B-B50A-77C5ED24EAAC}"/>
              </a:ext>
            </a:extLst>
          </p:cNvPr>
          <p:cNvSpPr>
            <a:spLocks noGrp="1" noChangeArrowheads="1"/>
          </p:cNvSpPr>
          <p:nvPr>
            <p:ph type="body" idx="1"/>
          </p:nvPr>
        </p:nvSpPr>
        <p:spPr>
          <a:xfrm>
            <a:off x="468313" y="1052513"/>
            <a:ext cx="8229600" cy="5327650"/>
          </a:xfrm>
        </p:spPr>
        <p:txBody>
          <a:bodyPr/>
          <a:lstStyle/>
          <a:p>
            <a:pPr eaLnBrk="1" hangingPunct="1">
              <a:lnSpc>
                <a:spcPct val="90000"/>
              </a:lnSpc>
            </a:pPr>
            <a:r>
              <a:rPr lang="zh-CN" altLang="en-US" sz="2800">
                <a:ea typeface="宋体" panose="02010600030101010101" pitchFamily="2" charset="-122"/>
              </a:rPr>
              <a:t>第一种方法：将空间均匀地分割成大小相同的小立方体网格单元。该方法可以简化光线穿越空间网格的计算，且便于硬件实现，但</a:t>
            </a:r>
            <a:r>
              <a:rPr lang="zh-CN" altLang="en-US" sz="2800">
                <a:solidFill>
                  <a:schemeClr val="accent2"/>
                </a:solidFill>
                <a:ea typeface="宋体" panose="02010600030101010101" pitchFamily="2" charset="-122"/>
              </a:rPr>
              <a:t>缺点</a:t>
            </a:r>
            <a:r>
              <a:rPr lang="zh-CN" altLang="en-US" sz="2800">
                <a:ea typeface="宋体" panose="02010600030101010101" pitchFamily="2" charset="-122"/>
              </a:rPr>
              <a:t>是需占用较大的存储区域，当景物在空间分布稀疏时，被跟踪的光线可能需穿越大量的空网格才能到达目标。</a:t>
            </a:r>
          </a:p>
          <a:p>
            <a:pPr eaLnBrk="1" hangingPunct="1">
              <a:lnSpc>
                <a:spcPct val="90000"/>
              </a:lnSpc>
            </a:pPr>
            <a:r>
              <a:rPr lang="zh-CN" altLang="en-US" sz="2800">
                <a:ea typeface="宋体" panose="02010600030101010101" pitchFamily="2" charset="-122"/>
              </a:rPr>
              <a:t>第二种方法：非均匀网格剖分，即根据景物的形状把空间分成大小不同的子空间，典型的方法是采用八叉树和二叉树的空间分割，这种剖分可减少每条被跟踪的光线所需穿越的空网格单元数目，所需要的内存耗费较小</a:t>
            </a:r>
            <a:endParaRPr lang="en-US" altLang="zh-CN" sz="2800">
              <a:ea typeface="宋体" panose="02010600030101010101" pitchFamily="2" charset="-122"/>
            </a:endParaRPr>
          </a:p>
          <a:p>
            <a:pPr eaLnBrk="1" hangingPunct="1">
              <a:lnSpc>
                <a:spcPct val="90000"/>
              </a:lnSpc>
            </a:pPr>
            <a:r>
              <a:rPr lang="zh-CN" altLang="en-US" sz="2800">
                <a:solidFill>
                  <a:schemeClr val="accent2"/>
                </a:solidFill>
                <a:ea typeface="宋体" panose="02010600030101010101" pitchFamily="2" charset="-122"/>
              </a:rPr>
              <a:t>这两种方式主要的不同点在于它们所选取的辅助数据结构不同。</a:t>
            </a:r>
            <a:endParaRPr lang="zh-CN" altLang="en-US" sz="2800">
              <a:ea typeface="宋体" panose="02010600030101010101" pitchFamily="2" charset="-122"/>
            </a:endParaRPr>
          </a:p>
        </p:txBody>
      </p:sp>
      <p:sp>
        <p:nvSpPr>
          <p:cNvPr id="59395" name="Rectangle 2">
            <a:extLst>
              <a:ext uri="{FF2B5EF4-FFF2-40B4-BE49-F238E27FC236}">
                <a16:creationId xmlns:a16="http://schemas.microsoft.com/office/drawing/2014/main" id="{F0C80253-4CBB-465F-892C-5B253E8AD2BA}"/>
              </a:ext>
            </a:extLst>
          </p:cNvPr>
          <p:cNvSpPr>
            <a:spLocks noGrp="1" noChangeArrowheads="1"/>
          </p:cNvSpPr>
          <p:nvPr>
            <p:ph type="title"/>
          </p:nvPr>
        </p:nvSpPr>
        <p:spPr/>
        <p:txBody>
          <a:bodyPr/>
          <a:lstStyle/>
          <a:p>
            <a:pPr eaLnBrk="1" hangingPunct="1"/>
            <a:r>
              <a:rPr lang="zh-CN" altLang="en-US">
                <a:ea typeface="宋体" panose="02010600030101010101" pitchFamily="2" charset="-122"/>
              </a:rPr>
              <a:t>空间网格剖分方法</a:t>
            </a:r>
            <a:endParaRPr lang="zh-CN" altLang="en-US">
              <a:solidFill>
                <a:srgbClr val="33339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94386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DFFA031-BCC6-42EB-BDEF-9B974AA17304}"/>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ea typeface="宋体" panose="02010600030101010101" pitchFamily="2" charset="-122"/>
                <a:cs typeface="Times New Roman" panose="02020603050405020304" pitchFamily="18" charset="0"/>
              </a:rPr>
              <a:t>光线跟踪与纹理映射</a:t>
            </a:r>
            <a:endParaRPr lang="en-US" altLang="zh-CN" dirty="0">
              <a:latin typeface="宋体" panose="02010600030101010101" pitchFamily="2" charset="-122"/>
              <a:ea typeface="宋体" panose="02010600030101010101" pitchFamily="2" charset="-122"/>
            </a:endParaRPr>
          </a:p>
        </p:txBody>
      </p:sp>
      <p:sp>
        <p:nvSpPr>
          <p:cNvPr id="5123" name="Rectangle 3">
            <a:extLst>
              <a:ext uri="{FF2B5EF4-FFF2-40B4-BE49-F238E27FC236}">
                <a16:creationId xmlns:a16="http://schemas.microsoft.com/office/drawing/2014/main" id="{988BA428-7FD1-48EB-979F-509C741F4012}"/>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光线跟踪</a:t>
            </a:r>
            <a:endParaRPr lang="zh-CN" altLang="en-US" dirty="0">
              <a:solidFill>
                <a:schemeClr val="bg2"/>
              </a:solidFill>
              <a:latin typeface="黑体" panose="02010609060101010101" pitchFamily="49" charset="-122"/>
              <a:ea typeface="黑体" panose="02010609060101010101" pitchFamily="49" charset="-122"/>
            </a:endParaRPr>
          </a:p>
          <a:p>
            <a:pPr eaLnBrk="1" hangingPunct="1"/>
            <a:r>
              <a:rPr lang="zh-CN" altLang="en-US" dirty="0">
                <a:ea typeface="宋体" panose="02010600030101010101" pitchFamily="2" charset="-122"/>
              </a:rPr>
              <a:t>纹理映射</a:t>
            </a:r>
            <a:endParaRPr lang="zh-CN" altLang="en-US" dirty="0">
              <a:latin typeface="黑体" panose="02010609060101010101" pitchFamily="49" charset="-122"/>
              <a:ea typeface="黑体" panose="02010609060101010101" pitchFamily="49" charset="-122"/>
            </a:endParaRPr>
          </a:p>
          <a:p>
            <a:pPr lvl="1" eaLnBrk="1" hangingPunct="1"/>
            <a:r>
              <a:rPr lang="zh-CN" altLang="en-US" dirty="0">
                <a:ea typeface="宋体" panose="02010600030101010101" pitchFamily="2" charset="-122"/>
              </a:rPr>
              <a:t>普通</a:t>
            </a:r>
            <a:r>
              <a:rPr lang="en-US" altLang="en-US" dirty="0"/>
              <a:t>纹理映射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凹凸纹理映射</a:t>
            </a:r>
          </a:p>
        </p:txBody>
      </p:sp>
    </p:spTree>
    <p:extLst>
      <p:ext uri="{BB962C8B-B14F-4D97-AF65-F5344CB8AC3E}">
        <p14:creationId xmlns:p14="http://schemas.microsoft.com/office/powerpoint/2010/main" val="315074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963DFE7-F696-4439-B1C7-F43DBBEF9B75}"/>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问题提出</a:t>
            </a:r>
            <a:endParaRPr lang="en-US" altLang="zh-CN" dirty="0">
              <a:ea typeface="宋体" panose="02010600030101010101" pitchFamily="2" charset="-122"/>
            </a:endParaRPr>
          </a:p>
        </p:txBody>
      </p:sp>
      <p:sp>
        <p:nvSpPr>
          <p:cNvPr id="14339" name="Rectangle 3">
            <a:extLst>
              <a:ext uri="{FF2B5EF4-FFF2-40B4-BE49-F238E27FC236}">
                <a16:creationId xmlns:a16="http://schemas.microsoft.com/office/drawing/2014/main" id="{F6EAAE76-DF55-4318-A6C8-A34757A90E14}"/>
              </a:ext>
            </a:extLst>
          </p:cNvPr>
          <p:cNvSpPr>
            <a:spLocks noGrp="1" noChangeArrowheads="1"/>
          </p:cNvSpPr>
          <p:nvPr>
            <p:ph type="body" idx="1"/>
          </p:nvPr>
        </p:nvSpPr>
        <p:spPr/>
        <p:txBody>
          <a:bodyPr/>
          <a:lstStyle/>
          <a:p>
            <a:pPr eaLnBrk="1" hangingPunct="1"/>
            <a:r>
              <a:rPr lang="en-US" altLang="zh-CN">
                <a:ea typeface="宋体" panose="02010600030101010101" pitchFamily="2" charset="-122"/>
              </a:rPr>
              <a:t>Don't want to represent all this detail with geometry</a:t>
            </a:r>
          </a:p>
        </p:txBody>
      </p:sp>
      <p:graphicFrame>
        <p:nvGraphicFramePr>
          <p:cNvPr id="14340" name="Object 4">
            <a:extLst>
              <a:ext uri="{FF2B5EF4-FFF2-40B4-BE49-F238E27FC236}">
                <a16:creationId xmlns:a16="http://schemas.microsoft.com/office/drawing/2014/main" id="{B4DBBA55-0DEC-48F5-9BE5-12F87D54270C}"/>
              </a:ext>
            </a:extLst>
          </p:cNvPr>
          <p:cNvGraphicFramePr>
            <a:graphicFrameLocks noChangeAspect="1"/>
          </p:cNvGraphicFramePr>
          <p:nvPr/>
        </p:nvGraphicFramePr>
        <p:xfrm>
          <a:off x="244475" y="2670175"/>
          <a:ext cx="4321175" cy="3071813"/>
        </p:xfrm>
        <a:graphic>
          <a:graphicData uri="http://schemas.openxmlformats.org/presentationml/2006/ole">
            <mc:AlternateContent xmlns:mc="http://schemas.openxmlformats.org/markup-compatibility/2006">
              <mc:Choice xmlns:v="urn:schemas-microsoft-com:vml" Requires="v">
                <p:oleObj spid="_x0000_s14370" name="Image" r:id="rId3" imgW="9142857" imgH="6501587" progId="">
                  <p:embed/>
                </p:oleObj>
              </mc:Choice>
              <mc:Fallback>
                <p:oleObj name="Image" r:id="rId3" imgW="9142857" imgH="6501587"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 y="2670175"/>
                        <a:ext cx="4321175"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5">
            <a:extLst>
              <a:ext uri="{FF2B5EF4-FFF2-40B4-BE49-F238E27FC236}">
                <a16:creationId xmlns:a16="http://schemas.microsoft.com/office/drawing/2014/main" id="{1670375E-227B-4039-8E4B-7EEB5F740E4B}"/>
              </a:ext>
            </a:extLst>
          </p:cNvPr>
          <p:cNvGraphicFramePr>
            <a:graphicFrameLocks noChangeAspect="1"/>
          </p:cNvGraphicFramePr>
          <p:nvPr/>
        </p:nvGraphicFramePr>
        <p:xfrm>
          <a:off x="4729163" y="2670175"/>
          <a:ext cx="4094162" cy="3071813"/>
        </p:xfrm>
        <a:graphic>
          <a:graphicData uri="http://schemas.openxmlformats.org/presentationml/2006/ole">
            <mc:AlternateContent xmlns:mc="http://schemas.openxmlformats.org/markup-compatibility/2006">
              <mc:Choice xmlns:v="urn:schemas-microsoft-com:vml" Requires="v">
                <p:oleObj spid="_x0000_s14371" name="Image" r:id="rId5" imgW="8126984" imgH="6095238" progId="">
                  <p:embed/>
                </p:oleObj>
              </mc:Choice>
              <mc:Fallback>
                <p:oleObj name="Image" r:id="rId5" imgW="8126984" imgH="6095238"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163" y="2670175"/>
                        <a:ext cx="4094162"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exture_wallpaper">
            <a:extLst>
              <a:ext uri="{FF2B5EF4-FFF2-40B4-BE49-F238E27FC236}">
                <a16:creationId xmlns:a16="http://schemas.microsoft.com/office/drawing/2014/main" id="{6169906D-A274-41FE-9628-01BBD6D28D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3763" y="1344613"/>
            <a:ext cx="53117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a:extLst>
              <a:ext uri="{FF2B5EF4-FFF2-40B4-BE49-F238E27FC236}">
                <a16:creationId xmlns:a16="http://schemas.microsoft.com/office/drawing/2014/main" id="{99C0003C-1C26-4D72-832C-B3ACD4C5376D}"/>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纹理映射</a:t>
            </a:r>
            <a:endParaRPr lang="en-US" altLang="zh-CN" dirty="0">
              <a:ea typeface="宋体" panose="02010600030101010101" pitchFamily="2" charset="-122"/>
            </a:endParaRPr>
          </a:p>
        </p:txBody>
      </p:sp>
      <p:sp>
        <p:nvSpPr>
          <p:cNvPr id="15364" name="Rectangle 4">
            <a:extLst>
              <a:ext uri="{FF2B5EF4-FFF2-40B4-BE49-F238E27FC236}">
                <a16:creationId xmlns:a16="http://schemas.microsoft.com/office/drawing/2014/main" id="{65481F3F-42C6-4969-8B6C-409BC71D60C8}"/>
              </a:ext>
            </a:extLst>
          </p:cNvPr>
          <p:cNvSpPr>
            <a:spLocks noGrp="1" noChangeArrowheads="1"/>
          </p:cNvSpPr>
          <p:nvPr>
            <p:ph type="body" idx="1"/>
          </p:nvPr>
        </p:nvSpPr>
        <p:spPr/>
        <p:txBody>
          <a:bodyPr/>
          <a:lstStyle/>
          <a:p>
            <a:pPr eaLnBrk="1" hangingPunct="1"/>
            <a:r>
              <a:rPr lang="en-US" altLang="zh-CN">
                <a:ea typeface="宋体" panose="02010600030101010101" pitchFamily="2" charset="-122"/>
              </a:rPr>
              <a:t>Like wallpapering </a:t>
            </a:r>
            <a:br>
              <a:rPr lang="en-US" altLang="zh-CN">
                <a:ea typeface="宋体" panose="02010600030101010101" pitchFamily="2" charset="-122"/>
              </a:rPr>
            </a:br>
            <a:r>
              <a:rPr lang="en-US" altLang="zh-CN">
                <a:ea typeface="宋体" panose="02010600030101010101" pitchFamily="2" charset="-122"/>
              </a:rPr>
              <a:t>or gift-wrapping </a:t>
            </a:r>
            <a:br>
              <a:rPr lang="en-US" altLang="zh-CN">
                <a:ea typeface="宋体" panose="02010600030101010101" pitchFamily="2" charset="-122"/>
              </a:rPr>
            </a:br>
            <a:r>
              <a:rPr lang="en-US" altLang="zh-CN">
                <a:ea typeface="宋体" panose="02010600030101010101" pitchFamily="2" charset="-122"/>
              </a:rPr>
              <a:t>with stretchy paper</a:t>
            </a:r>
          </a:p>
          <a:p>
            <a:pPr eaLnBrk="1" hangingPunct="1"/>
            <a:r>
              <a:rPr lang="en-US" altLang="zh-CN">
                <a:ea typeface="宋体" panose="02010600030101010101" pitchFamily="2" charset="-122"/>
              </a:rPr>
              <a:t>Curved surfaces </a:t>
            </a:r>
            <a:br>
              <a:rPr lang="en-US" altLang="zh-CN">
                <a:ea typeface="宋体" panose="02010600030101010101" pitchFamily="2" charset="-122"/>
              </a:rPr>
            </a:br>
            <a:r>
              <a:rPr lang="en-US" altLang="zh-CN">
                <a:ea typeface="宋体" panose="02010600030101010101" pitchFamily="2" charset="-122"/>
              </a:rPr>
              <a:t>require extra</a:t>
            </a:r>
            <a:br>
              <a:rPr lang="en-US" altLang="zh-CN">
                <a:ea typeface="宋体" panose="02010600030101010101" pitchFamily="2" charset="-122"/>
              </a:rPr>
            </a:br>
            <a:r>
              <a:rPr lang="en-US" altLang="zh-CN">
                <a:ea typeface="宋体" panose="02010600030101010101" pitchFamily="2" charset="-122"/>
              </a:rPr>
              <a:t>stretching or </a:t>
            </a:r>
            <a:br>
              <a:rPr lang="en-US" altLang="zh-CN">
                <a:ea typeface="宋体" panose="02010600030101010101" pitchFamily="2" charset="-122"/>
              </a:rPr>
            </a:br>
            <a:r>
              <a:rPr lang="en-US" altLang="zh-CN">
                <a:ea typeface="宋体" panose="02010600030101010101" pitchFamily="2" charset="-122"/>
              </a:rPr>
              <a:t>cutting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8C8E5F5-1FDD-468C-8973-B36289063A65}"/>
              </a:ext>
            </a:extLst>
          </p:cNvPr>
          <p:cNvSpPr>
            <a:spLocks noGrp="1" noChangeArrowheads="1"/>
          </p:cNvSpPr>
          <p:nvPr>
            <p:ph type="body" idx="1"/>
          </p:nvPr>
        </p:nvSpPr>
        <p:spPr>
          <a:xfrm>
            <a:off x="539750" y="1052513"/>
            <a:ext cx="8229600" cy="5649912"/>
          </a:xfrm>
        </p:spPr>
        <p:txBody>
          <a:bodyPr/>
          <a:lstStyle/>
          <a:p>
            <a:pPr eaLnBrk="1" hangingPunct="1"/>
            <a:r>
              <a:rPr lang="zh-CN" altLang="en-US" sz="2800">
                <a:ea typeface="宋体" panose="02010600030101010101" pitchFamily="2" charset="-122"/>
              </a:rPr>
              <a:t>纹理可看成是一个或多个变量的函数，因此根据纹理定义域的不同，纹理可分为二维纹理、三维纹理和高维纹理。</a:t>
            </a:r>
          </a:p>
          <a:p>
            <a:pPr eaLnBrk="1" hangingPunct="1"/>
            <a:r>
              <a:rPr lang="zh-CN" altLang="en-US" sz="2800">
                <a:ea typeface="宋体" panose="02010600030101010101" pitchFamily="2" charset="-122"/>
              </a:rPr>
              <a:t>基于纹理的表现形式，纹理又可分为颜色纹理</a:t>
            </a:r>
            <a:r>
              <a:rPr lang="en-US" altLang="zh-CN" sz="2800" b="1">
                <a:ea typeface="宋体" panose="02010600030101010101" pitchFamily="2" charset="-122"/>
              </a:rPr>
              <a:t>﹑</a:t>
            </a:r>
            <a:r>
              <a:rPr lang="zh-CN" altLang="en-US" sz="2800">
                <a:ea typeface="宋体" panose="02010600030101010101" pitchFamily="2" charset="-122"/>
              </a:rPr>
              <a:t>几何纹理</a:t>
            </a:r>
            <a:r>
              <a:rPr lang="zh-CN" altLang="en-US" sz="2800" b="1">
                <a:ea typeface="宋体" panose="02010600030101010101" pitchFamily="2" charset="-122"/>
              </a:rPr>
              <a:t>两大类</a:t>
            </a:r>
            <a:r>
              <a:rPr lang="zh-CN" altLang="en-US" sz="2800">
                <a:ea typeface="宋体" panose="02010600030101010101" pitchFamily="2" charset="-122"/>
              </a:rPr>
              <a:t>。</a:t>
            </a:r>
          </a:p>
          <a:p>
            <a:pPr eaLnBrk="1" hangingPunct="1"/>
            <a:r>
              <a:rPr lang="zh-CN" altLang="en-US" sz="2800">
                <a:ea typeface="宋体" panose="02010600030101010101" pitchFamily="2" charset="-122"/>
              </a:rPr>
              <a:t>颜色纹理指的是呈现在物体表面上的各种花纹</a:t>
            </a:r>
            <a:r>
              <a:rPr lang="en-US" altLang="zh-CN" sz="2800" b="1">
                <a:ea typeface="宋体" panose="02010600030101010101" pitchFamily="2" charset="-122"/>
              </a:rPr>
              <a:t>﹑</a:t>
            </a:r>
            <a:r>
              <a:rPr lang="zh-CN" altLang="en-US" sz="2800">
                <a:ea typeface="宋体" panose="02010600030101010101" pitchFamily="2" charset="-122"/>
              </a:rPr>
              <a:t>图案和文字等，即通过颜色色彩或明暗度的变化体现出来的细节。如大理石墙面</a:t>
            </a:r>
            <a:r>
              <a:rPr lang="en-US" altLang="zh-CN" sz="2800" b="1">
                <a:ea typeface="宋体" panose="02010600030101010101" pitchFamily="2" charset="-122"/>
              </a:rPr>
              <a:t>﹑</a:t>
            </a:r>
            <a:r>
              <a:rPr lang="zh-CN" altLang="en-US" sz="2800">
                <a:ea typeface="宋体" panose="02010600030101010101" pitchFamily="2" charset="-122"/>
              </a:rPr>
              <a:t>墙上贴的字画，器皿上的图案等。</a:t>
            </a:r>
          </a:p>
          <a:p>
            <a:pPr eaLnBrk="1" hangingPunct="1"/>
            <a:r>
              <a:rPr lang="zh-CN" altLang="en-US" sz="2800">
                <a:ea typeface="宋体" panose="02010600030101010101" pitchFamily="2" charset="-122"/>
              </a:rPr>
              <a:t>几何纹理（也可称为凹凸纹理）是指基于景物表面微观几何形状的表面纹理，如桔子</a:t>
            </a:r>
            <a:r>
              <a:rPr lang="en-US" altLang="zh-CN" sz="2800" b="1">
                <a:ea typeface="宋体" panose="02010600030101010101" pitchFamily="2" charset="-122"/>
              </a:rPr>
              <a:t>﹑</a:t>
            </a:r>
            <a:r>
              <a:rPr lang="zh-CN" altLang="en-US" sz="2800">
                <a:ea typeface="宋体" panose="02010600030101010101" pitchFamily="2" charset="-122"/>
              </a:rPr>
              <a:t>树干</a:t>
            </a:r>
            <a:r>
              <a:rPr lang="en-US" altLang="zh-CN" sz="2800" b="1">
                <a:ea typeface="宋体" panose="02010600030101010101" pitchFamily="2" charset="-122"/>
              </a:rPr>
              <a:t>﹑</a:t>
            </a:r>
            <a:r>
              <a:rPr lang="zh-CN" altLang="en-US" sz="2800">
                <a:ea typeface="宋体" panose="02010600030101010101" pitchFamily="2" charset="-122"/>
              </a:rPr>
              <a:t>岩石</a:t>
            </a:r>
            <a:r>
              <a:rPr lang="en-US" altLang="zh-CN" sz="2800" b="1">
                <a:ea typeface="宋体" panose="02010600030101010101" pitchFamily="2" charset="-122"/>
              </a:rPr>
              <a:t>﹑</a:t>
            </a:r>
            <a:r>
              <a:rPr lang="zh-CN" altLang="en-US" sz="2800">
                <a:ea typeface="宋体" panose="02010600030101010101" pitchFamily="2" charset="-122"/>
              </a:rPr>
              <a:t>山脉等表面呈现的凸凹不平的纹理细节。</a:t>
            </a:r>
          </a:p>
        </p:txBody>
      </p:sp>
      <p:sp>
        <p:nvSpPr>
          <p:cNvPr id="16387" name="Rectangle 3">
            <a:extLst>
              <a:ext uri="{FF2B5EF4-FFF2-40B4-BE49-F238E27FC236}">
                <a16:creationId xmlns:a16="http://schemas.microsoft.com/office/drawing/2014/main" id="{D4B0E671-8A7A-492B-B464-56238B32E548}"/>
              </a:ext>
            </a:extLst>
          </p:cNvPr>
          <p:cNvSpPr>
            <a:spLocks noGrp="1" noChangeArrowheads="1"/>
          </p:cNvSpPr>
          <p:nvPr>
            <p:ph type="title"/>
          </p:nvPr>
        </p:nvSpPr>
        <p:spPr>
          <a:xfrm>
            <a:off x="457200" y="12432"/>
            <a:ext cx="8229600" cy="993775"/>
          </a:xfrm>
          <a:noFill/>
        </p:spPr>
        <p:txBody>
          <a:bodyPr/>
          <a:lstStyle/>
          <a:p>
            <a:pPr eaLnBrk="1" hangingPunct="1"/>
            <a:r>
              <a:rPr lang="zh-CN" altLang="en-US" dirty="0">
                <a:ea typeface="宋体" panose="02010600030101010101" pitchFamily="2" charset="-122"/>
              </a:rPr>
              <a:t>纹理</a:t>
            </a:r>
            <a:endParaRPr lang="en-US" altLang="zh-CN"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EB36234-D7DC-4702-8D89-B6CA37879FC6}"/>
              </a:ext>
            </a:extLst>
          </p:cNvPr>
          <p:cNvSpPr>
            <a:spLocks noGrp="1" noChangeArrowheads="1"/>
          </p:cNvSpPr>
          <p:nvPr>
            <p:ph type="title"/>
          </p:nvPr>
        </p:nvSpPr>
        <p:spPr/>
        <p:txBody>
          <a:bodyPr/>
          <a:lstStyle/>
          <a:p>
            <a:pPr eaLnBrk="1" hangingPunct="1"/>
            <a:r>
              <a:rPr lang="zh-CN" altLang="en-US" sz="4000">
                <a:ea typeface="宋体" panose="02010600030101010101" pitchFamily="2" charset="-122"/>
              </a:rPr>
              <a:t>光线跟踪技术</a:t>
            </a:r>
          </a:p>
        </p:txBody>
      </p:sp>
      <p:sp>
        <p:nvSpPr>
          <p:cNvPr id="36867" name="Rectangle 3">
            <a:extLst>
              <a:ext uri="{FF2B5EF4-FFF2-40B4-BE49-F238E27FC236}">
                <a16:creationId xmlns:a16="http://schemas.microsoft.com/office/drawing/2014/main" id="{A57F74A7-9008-4F08-88FD-7ACD2670C6F4}"/>
              </a:ext>
            </a:extLst>
          </p:cNvPr>
          <p:cNvSpPr>
            <a:spLocks noGrp="1" noChangeArrowheads="1"/>
          </p:cNvSpPr>
          <p:nvPr>
            <p:ph type="body" idx="1"/>
          </p:nvPr>
        </p:nvSpPr>
        <p:spPr>
          <a:xfrm>
            <a:off x="611188" y="1412875"/>
            <a:ext cx="3816350" cy="2549525"/>
          </a:xfrm>
        </p:spPr>
        <p:txBody>
          <a:bodyPr/>
          <a:lstStyle/>
          <a:p>
            <a:pPr eaLnBrk="1" hangingPunct="1"/>
            <a:r>
              <a:rPr lang="zh-CN" altLang="en-US">
                <a:ea typeface="宋体" panose="02010600030101010101" pitchFamily="2" charset="-122"/>
              </a:rPr>
              <a:t>光线跟踪算法</a:t>
            </a:r>
            <a:r>
              <a:rPr lang="en-US" altLang="zh-CN">
                <a:ea typeface="宋体" panose="02010600030101010101" pitchFamily="2" charset="-122"/>
              </a:rPr>
              <a:t>[WHIT80]</a:t>
            </a:r>
            <a:r>
              <a:rPr lang="zh-CN" altLang="en-US">
                <a:ea typeface="宋体" panose="02010600030101010101" pitchFamily="2" charset="-122"/>
              </a:rPr>
              <a:t>是生成高度真实感图形的主要算法之一。利用光线跟踪技术能</a:t>
            </a:r>
          </a:p>
        </p:txBody>
      </p:sp>
      <p:sp>
        <p:nvSpPr>
          <p:cNvPr id="36868" name="Text Box 4">
            <a:extLst>
              <a:ext uri="{FF2B5EF4-FFF2-40B4-BE49-F238E27FC236}">
                <a16:creationId xmlns:a16="http://schemas.microsoft.com/office/drawing/2014/main" id="{BABFC2E0-BD02-4A1C-A12F-DB0CB6D8BA6A}"/>
              </a:ext>
            </a:extLst>
          </p:cNvPr>
          <p:cNvSpPr txBox="1">
            <a:spLocks noChangeArrowheads="1"/>
          </p:cNvSpPr>
          <p:nvPr/>
        </p:nvSpPr>
        <p:spPr bwMode="auto">
          <a:xfrm>
            <a:off x="971550" y="3860800"/>
            <a:ext cx="7580313"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zh-CN" altLang="en-US">
                <a:latin typeface="Arial" panose="020B0604020202020204" pitchFamily="34" charset="0"/>
                <a:ea typeface="宋体" panose="02010600030101010101" pitchFamily="2" charset="-122"/>
              </a:rPr>
              <a:t>生成传统图形学算法很难模拟的整体光照明效果，生成各种逼真的视觉图形。由于其算法简单，易于实现，因而在</a:t>
            </a:r>
            <a:r>
              <a:rPr lang="en-US" altLang="zh-CN">
                <a:latin typeface="Arial" panose="020B0604020202020204" pitchFamily="34" charset="0"/>
                <a:ea typeface="宋体" panose="02010600030101010101" pitchFamily="2" charset="-122"/>
              </a:rPr>
              <a:t>CAD</a:t>
            </a:r>
            <a:r>
              <a:rPr lang="zh-CN" altLang="en-US">
                <a:latin typeface="Arial" panose="020B0604020202020204" pitchFamily="34" charset="0"/>
                <a:ea typeface="宋体" panose="02010600030101010101" pitchFamily="2" charset="-122"/>
              </a:rPr>
              <a:t>及图形学等许多领域得到了广泛应用，受到人们广泛的重视。</a:t>
            </a:r>
          </a:p>
        </p:txBody>
      </p:sp>
      <p:pic>
        <p:nvPicPr>
          <p:cNvPr id="36869" name="Picture 5" descr="Whitted">
            <a:extLst>
              <a:ext uri="{FF2B5EF4-FFF2-40B4-BE49-F238E27FC236}">
                <a16:creationId xmlns:a16="http://schemas.microsoft.com/office/drawing/2014/main" id="{AF4EA1DA-FC3F-491D-AF20-B6914C08B2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538" y="1557338"/>
            <a:ext cx="381635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3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166948F-909A-4E2D-9F6F-5B856158FD77}"/>
              </a:ext>
            </a:extLst>
          </p:cNvPr>
          <p:cNvSpPr>
            <a:spLocks noGrp="1" noChangeArrowheads="1"/>
          </p:cNvSpPr>
          <p:nvPr>
            <p:ph type="body" idx="1"/>
          </p:nvPr>
        </p:nvSpPr>
        <p:spPr>
          <a:xfrm>
            <a:off x="457200" y="1052513"/>
            <a:ext cx="8229600" cy="5073650"/>
          </a:xfrm>
        </p:spPr>
        <p:txBody>
          <a:bodyPr/>
          <a:lstStyle/>
          <a:p>
            <a:pPr eaLnBrk="1" hangingPunct="1">
              <a:lnSpc>
                <a:spcPct val="90000"/>
              </a:lnSpc>
            </a:pPr>
            <a:r>
              <a:rPr lang="zh-CN" altLang="en-US" sz="2800">
                <a:ea typeface="宋体" panose="02010600030101010101" pitchFamily="2" charset="-122"/>
              </a:rPr>
              <a:t>生成颜色纹理的一般方法是在一个平面区域（即纹理空间）上预先定义纹理图案，然后建立物体表面的点与纹理空间的点之间的对应</a:t>
            </a:r>
            <a:r>
              <a:rPr lang="en-US" altLang="zh-CN" sz="2800">
                <a:ea typeface="宋体" panose="02010600030101010101" pitchFamily="2" charset="-122"/>
              </a:rPr>
              <a:t>——</a:t>
            </a:r>
            <a:r>
              <a:rPr lang="zh-CN" altLang="en-US" sz="2800">
                <a:ea typeface="宋体" panose="02010600030101010101" pitchFamily="2" charset="-122"/>
              </a:rPr>
              <a:t>即映射。以纹理空间的对应点的值乘以亮度值，就可把纹理图案附到物体表面上</a:t>
            </a:r>
            <a:endParaRPr lang="en-US" altLang="zh-CN" sz="2800">
              <a:ea typeface="宋体" panose="02010600030101010101" pitchFamily="2" charset="-122"/>
            </a:endParaRPr>
          </a:p>
          <a:p>
            <a:pPr eaLnBrk="1" hangingPunct="1">
              <a:lnSpc>
                <a:spcPct val="90000"/>
              </a:lnSpc>
            </a:pPr>
            <a:r>
              <a:rPr lang="zh-CN" altLang="en-US" sz="2800">
                <a:ea typeface="宋体" panose="02010600030101010101" pitchFamily="2" charset="-122"/>
              </a:rPr>
              <a:t>用类似的方法给物体表面产生凹凸不平的外观，或称凹凸纹理。</a:t>
            </a:r>
          </a:p>
        </p:txBody>
      </p:sp>
      <p:pic>
        <p:nvPicPr>
          <p:cNvPr id="302083" name="Picture 3" descr="teapot-intererence-paint">
            <a:extLst>
              <a:ext uri="{FF2B5EF4-FFF2-40B4-BE49-F238E27FC236}">
                <a16:creationId xmlns:a16="http://schemas.microsoft.com/office/drawing/2014/main" id="{87593AC3-C7B3-4D9D-BD79-7EF21D6A08D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88" y="4437063"/>
            <a:ext cx="3238500" cy="2159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2084" name="Picture 4" descr="teapot-texture">
            <a:extLst>
              <a:ext uri="{FF2B5EF4-FFF2-40B4-BE49-F238E27FC236}">
                <a16:creationId xmlns:a16="http://schemas.microsoft.com/office/drawing/2014/main" id="{046C76BB-2AE7-4F24-A05E-2D1D93306754}"/>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7213" y="4545013"/>
            <a:ext cx="2949575" cy="1943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2085" name="Picture 5" descr="teapot-anisotropic-westin">
            <a:extLst>
              <a:ext uri="{FF2B5EF4-FFF2-40B4-BE49-F238E27FC236}">
                <a16:creationId xmlns:a16="http://schemas.microsoft.com/office/drawing/2014/main" id="{489ABA42-16A6-475A-B5BB-1EDCC00660BA}"/>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5963" y="3606800"/>
            <a:ext cx="3238500" cy="2159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4" name="Rectangle 3">
            <a:extLst>
              <a:ext uri="{FF2B5EF4-FFF2-40B4-BE49-F238E27FC236}">
                <a16:creationId xmlns:a16="http://schemas.microsoft.com/office/drawing/2014/main" id="{5BA3424D-72CB-486D-A039-8EDA569A665E}"/>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纹理映射</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2083"/>
                                        </p:tgtEl>
                                        <p:attrNameLst>
                                          <p:attrName>style.visibility</p:attrName>
                                        </p:attrNameLst>
                                      </p:cBhvr>
                                      <p:to>
                                        <p:strVal val="visible"/>
                                      </p:to>
                                    </p:set>
                                    <p:animEffect transition="in" filter="wipe(left)">
                                      <p:cBhvr>
                                        <p:cTn id="7" dur="500"/>
                                        <p:tgtEl>
                                          <p:spTgt spid="302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2084"/>
                                        </p:tgtEl>
                                        <p:attrNameLst>
                                          <p:attrName>style.visibility</p:attrName>
                                        </p:attrNameLst>
                                      </p:cBhvr>
                                      <p:to>
                                        <p:strVal val="visible"/>
                                      </p:to>
                                    </p:set>
                                    <p:animEffect transition="in" filter="wipe(left)">
                                      <p:cBhvr>
                                        <p:cTn id="12" dur="500"/>
                                        <p:tgtEl>
                                          <p:spTgt spid="3020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2085"/>
                                        </p:tgtEl>
                                        <p:attrNameLst>
                                          <p:attrName>style.visibility</p:attrName>
                                        </p:attrNameLst>
                                      </p:cBhvr>
                                      <p:to>
                                        <p:strVal val="visible"/>
                                      </p:to>
                                    </p:set>
                                    <p:animEffect transition="in" filter="wipe(left)">
                                      <p:cBhvr>
                                        <p:cTn id="17" dur="500"/>
                                        <p:tgtEl>
                                          <p:spTgt spid="302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86321B6-8CB6-4487-B469-796BA10BD69B}"/>
              </a:ext>
            </a:extLst>
          </p:cNvPr>
          <p:cNvSpPr>
            <a:spLocks noGrp="1" noChangeArrowheads="1"/>
          </p:cNvSpPr>
          <p:nvPr>
            <p:ph type="body" idx="1"/>
          </p:nvPr>
        </p:nvSpPr>
        <p:spPr>
          <a:xfrm>
            <a:off x="539750" y="1052513"/>
            <a:ext cx="8229600" cy="5649912"/>
          </a:xfrm>
        </p:spPr>
        <p:txBody>
          <a:bodyPr/>
          <a:lstStyle/>
          <a:p>
            <a:pPr eaLnBrk="1" hangingPunct="1"/>
            <a:r>
              <a:rPr lang="zh-CN" altLang="en-US" sz="2800">
                <a:ea typeface="宋体" panose="02010600030101010101" pitchFamily="2" charset="-122"/>
              </a:rPr>
              <a:t>普通纹理映射</a:t>
            </a:r>
            <a:endParaRPr lang="en-US" altLang="zh-CN" sz="2800">
              <a:ea typeface="宋体" panose="02010600030101010101" pitchFamily="2" charset="-122"/>
            </a:endParaRPr>
          </a:p>
          <a:p>
            <a:pPr eaLnBrk="1" hangingPunct="1"/>
            <a:r>
              <a:rPr lang="zh-CN" altLang="en-US" sz="2800">
                <a:ea typeface="宋体" panose="02010600030101010101" pitchFamily="2" charset="-122"/>
              </a:rPr>
              <a:t>凹凸映射</a:t>
            </a:r>
            <a:endParaRPr lang="en-US" altLang="zh-CN" sz="2800">
              <a:ea typeface="宋体" panose="02010600030101010101" pitchFamily="2" charset="-122"/>
            </a:endParaRPr>
          </a:p>
          <a:p>
            <a:pPr eaLnBrk="1" hangingPunct="1"/>
            <a:r>
              <a:rPr lang="zh-CN" altLang="en-US" sz="2800">
                <a:ea typeface="宋体" panose="02010600030101010101" pitchFamily="2" charset="-122"/>
              </a:rPr>
              <a:t>环境映射</a:t>
            </a:r>
          </a:p>
        </p:txBody>
      </p:sp>
      <p:sp>
        <p:nvSpPr>
          <p:cNvPr id="18435" name="Rectangle 3">
            <a:extLst>
              <a:ext uri="{FF2B5EF4-FFF2-40B4-BE49-F238E27FC236}">
                <a16:creationId xmlns:a16="http://schemas.microsoft.com/office/drawing/2014/main" id="{42119708-AE56-4912-9488-60EA0EB2D2F1}"/>
              </a:ext>
            </a:extLst>
          </p:cNvPr>
          <p:cNvSpPr>
            <a:spLocks noGrp="1" noChangeArrowheads="1"/>
          </p:cNvSpPr>
          <p:nvPr>
            <p:ph type="title"/>
          </p:nvPr>
        </p:nvSpPr>
        <p:spPr>
          <a:xfrm>
            <a:off x="457200" y="122794"/>
            <a:ext cx="8229600" cy="863600"/>
          </a:xfrm>
          <a:noFill/>
        </p:spPr>
        <p:txBody>
          <a:bodyPr/>
          <a:lstStyle/>
          <a:p>
            <a:pPr eaLnBrk="1" hangingPunct="1"/>
            <a:r>
              <a:rPr lang="zh-CN" altLang="en-US" dirty="0">
                <a:ea typeface="宋体" panose="02010600030101010101" pitchFamily="2" charset="-122"/>
              </a:rPr>
              <a:t>映射方法</a:t>
            </a:r>
            <a:endParaRPr lang="en-US" altLang="zh-CN" dirty="0">
              <a:ea typeface="宋体" panose="02010600030101010101" pitchFamily="2" charset="-122"/>
            </a:endParaRPr>
          </a:p>
        </p:txBody>
      </p:sp>
      <p:pic>
        <p:nvPicPr>
          <p:cNvPr id="18436" name="Picture 6" descr="swirly2bump">
            <a:extLst>
              <a:ext uri="{FF2B5EF4-FFF2-40B4-BE49-F238E27FC236}">
                <a16:creationId xmlns:a16="http://schemas.microsoft.com/office/drawing/2014/main" id="{FD64CE71-77B2-4E28-A762-D060CA98F4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5063" y="1044575"/>
            <a:ext cx="2535237"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8" descr="sphere_bumpy">
            <a:extLst>
              <a:ext uri="{FF2B5EF4-FFF2-40B4-BE49-F238E27FC236}">
                <a16:creationId xmlns:a16="http://schemas.microsoft.com/office/drawing/2014/main" id="{A4E313E3-A535-43D6-B005-4612F5E3D2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5225" y="817563"/>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2" descr="2014-3-11 22-46-47">
            <a:extLst>
              <a:ext uri="{FF2B5EF4-FFF2-40B4-BE49-F238E27FC236}">
                <a16:creationId xmlns:a16="http://schemas.microsoft.com/office/drawing/2014/main" id="{E80B493D-F9FF-40B1-B2AE-D8048879E1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2363" y="3878263"/>
            <a:ext cx="2903537"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6" descr="texture16">
            <a:extLst>
              <a:ext uri="{FF2B5EF4-FFF2-40B4-BE49-F238E27FC236}">
                <a16:creationId xmlns:a16="http://schemas.microsoft.com/office/drawing/2014/main" id="{0B3D7938-C4C9-4C48-8499-68F190C346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213" y="4146550"/>
            <a:ext cx="31194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CC57EFE-0591-46CF-B350-C8FFB754B34D}"/>
              </a:ext>
            </a:extLst>
          </p:cNvPr>
          <p:cNvSpPr>
            <a:spLocks noGrp="1" noChangeArrowheads="1"/>
          </p:cNvSpPr>
          <p:nvPr>
            <p:ph type="title"/>
          </p:nvPr>
        </p:nvSpPr>
        <p:spPr>
          <a:noFill/>
        </p:spPr>
        <p:txBody>
          <a:bodyPr/>
          <a:lstStyle/>
          <a:p>
            <a:pPr eaLnBrk="1" hangingPunct="1"/>
            <a:r>
              <a:rPr lang="zh-CN" altLang="en-US" dirty="0">
                <a:ea typeface="宋体" panose="02010600030101010101" pitchFamily="2" charset="-122"/>
              </a:rPr>
              <a:t>纹理映射</a:t>
            </a:r>
            <a:endParaRPr lang="en-US" altLang="zh-CN" dirty="0">
              <a:ea typeface="宋体" panose="02010600030101010101" pitchFamily="2" charset="-122"/>
            </a:endParaRPr>
          </a:p>
        </p:txBody>
      </p:sp>
      <p:sp>
        <p:nvSpPr>
          <p:cNvPr id="20483" name="Rectangle 3">
            <a:extLst>
              <a:ext uri="{FF2B5EF4-FFF2-40B4-BE49-F238E27FC236}">
                <a16:creationId xmlns:a16="http://schemas.microsoft.com/office/drawing/2014/main" id="{E31353D9-5479-4E5F-890B-1C80624BCEA0}"/>
              </a:ext>
            </a:extLst>
          </p:cNvPr>
          <p:cNvSpPr>
            <a:spLocks noGrp="1" noChangeArrowheads="1"/>
          </p:cNvSpPr>
          <p:nvPr>
            <p:ph type="body" sz="half" idx="1"/>
          </p:nvPr>
        </p:nvSpPr>
        <p:spPr>
          <a:xfrm>
            <a:off x="468313" y="1412875"/>
            <a:ext cx="8291512" cy="4525963"/>
          </a:xfrm>
        </p:spPr>
        <p:txBody>
          <a:bodyPr/>
          <a:lstStyle/>
          <a:p>
            <a:pPr eaLnBrk="1" hangingPunct="1"/>
            <a:r>
              <a:rPr lang="zh-CN" altLang="en-US" sz="2800">
                <a:ea typeface="宋体" panose="02010600030101010101" pitchFamily="2" charset="-122"/>
              </a:rPr>
              <a:t>纹理映射实际上是从纹理平面到三维物体的一个映射。 </a:t>
            </a:r>
          </a:p>
          <a:p>
            <a:pPr eaLnBrk="1" hangingPunct="1"/>
            <a:endParaRPr lang="en-US" altLang="zh-CN" sz="2800">
              <a:ea typeface="宋体" panose="02010600030101010101" pitchFamily="2" charset="-122"/>
            </a:endParaRPr>
          </a:p>
        </p:txBody>
      </p:sp>
      <p:graphicFrame>
        <p:nvGraphicFramePr>
          <p:cNvPr id="20484" name="Object 4">
            <a:extLst>
              <a:ext uri="{FF2B5EF4-FFF2-40B4-BE49-F238E27FC236}">
                <a16:creationId xmlns:a16="http://schemas.microsoft.com/office/drawing/2014/main" id="{3EDDE13E-49A3-41BE-B96C-3AC8FFAF1EDA}"/>
              </a:ext>
            </a:extLst>
          </p:cNvPr>
          <p:cNvGraphicFramePr>
            <a:graphicFrameLocks noGrp="1" noChangeAspect="1"/>
          </p:cNvGraphicFramePr>
          <p:nvPr>
            <p:ph sz="half" idx="2"/>
          </p:nvPr>
        </p:nvGraphicFramePr>
        <p:xfrm>
          <a:off x="469900" y="2571750"/>
          <a:ext cx="8434388" cy="2595563"/>
        </p:xfrm>
        <a:graphic>
          <a:graphicData uri="http://schemas.openxmlformats.org/presentationml/2006/ole">
            <mc:AlternateContent xmlns:mc="http://schemas.openxmlformats.org/markup-compatibility/2006">
              <mc:Choice xmlns:v="urn:schemas-microsoft-com:vml" Requires="v">
                <p:oleObj spid="_x0000_s20499" r:id="rId3" imgW="5798880" imgH="1660320" progId="">
                  <p:embed/>
                </p:oleObj>
              </mc:Choice>
              <mc:Fallback>
                <p:oleObj r:id="rId3" imgW="5798880" imgH="1660320" progId="">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2571750"/>
                        <a:ext cx="8434388" cy="2595563"/>
                      </a:xfrm>
                      <a:prstGeom prst="rect">
                        <a:avLst/>
                      </a:prstGeom>
                      <a:solidFill>
                        <a:schemeClr val="accent1"/>
                      </a:solidFill>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725320F-CB88-406C-9E9A-C53DDDEB967F}"/>
              </a:ext>
            </a:extLst>
          </p:cNvPr>
          <p:cNvSpPr>
            <a:spLocks noGrp="1" noChangeArrowheads="1"/>
          </p:cNvSpPr>
          <p:nvPr>
            <p:ph type="title"/>
          </p:nvPr>
        </p:nvSpPr>
        <p:spPr>
          <a:noFill/>
        </p:spPr>
        <p:txBody>
          <a:bodyPr/>
          <a:lstStyle/>
          <a:p>
            <a:pPr eaLnBrk="1" hangingPunct="1"/>
            <a:r>
              <a:rPr lang="zh-CN" altLang="en-US" dirty="0">
                <a:ea typeface="宋体" panose="02010600030101010101" pitchFamily="2" charset="-122"/>
              </a:rPr>
              <a:t>纹理映射</a:t>
            </a:r>
            <a:endParaRPr lang="en-US" altLang="zh-CN" dirty="0">
              <a:ea typeface="宋体" panose="02010600030101010101" pitchFamily="2" charset="-122"/>
            </a:endParaRPr>
          </a:p>
        </p:txBody>
      </p:sp>
      <p:sp>
        <p:nvSpPr>
          <p:cNvPr id="21507" name="Rectangle 3">
            <a:extLst>
              <a:ext uri="{FF2B5EF4-FFF2-40B4-BE49-F238E27FC236}">
                <a16:creationId xmlns:a16="http://schemas.microsoft.com/office/drawing/2014/main" id="{28E7FB16-D7E3-422B-8708-DE1D6EBA0FCD}"/>
              </a:ext>
            </a:extLst>
          </p:cNvPr>
          <p:cNvSpPr>
            <a:spLocks noGrp="1" noChangeArrowheads="1"/>
          </p:cNvSpPr>
          <p:nvPr>
            <p:ph type="body" sz="half" idx="1"/>
          </p:nvPr>
        </p:nvSpPr>
        <p:spPr>
          <a:xfrm>
            <a:off x="395288" y="1196975"/>
            <a:ext cx="8291512" cy="4525963"/>
          </a:xfrm>
        </p:spPr>
        <p:txBody>
          <a:bodyPr/>
          <a:lstStyle/>
          <a:p>
            <a:pPr eaLnBrk="1" hangingPunct="1"/>
            <a:r>
              <a:rPr lang="zh-CN" altLang="en-US" sz="2800">
                <a:ea typeface="宋体" panose="02010600030101010101" pitchFamily="2" charset="-122"/>
              </a:rPr>
              <a:t>纹理映射实际上是从纹理平面到三维物体的一个映射。 </a:t>
            </a:r>
          </a:p>
          <a:p>
            <a:pPr eaLnBrk="1" hangingPunct="1"/>
            <a:endParaRPr lang="en-US" altLang="zh-CN" sz="2800">
              <a:ea typeface="宋体" panose="02010600030101010101" pitchFamily="2" charset="-122"/>
            </a:endParaRPr>
          </a:p>
        </p:txBody>
      </p:sp>
      <p:graphicFrame>
        <p:nvGraphicFramePr>
          <p:cNvPr id="21508" name="Object 4">
            <a:extLst>
              <a:ext uri="{FF2B5EF4-FFF2-40B4-BE49-F238E27FC236}">
                <a16:creationId xmlns:a16="http://schemas.microsoft.com/office/drawing/2014/main" id="{BAD35A39-2A95-4FD1-AA07-58249498953A}"/>
              </a:ext>
            </a:extLst>
          </p:cNvPr>
          <p:cNvGraphicFramePr>
            <a:graphicFrameLocks noGrp="1" noChangeAspect="1"/>
          </p:cNvGraphicFramePr>
          <p:nvPr>
            <p:ph sz="half" idx="2"/>
          </p:nvPr>
        </p:nvGraphicFramePr>
        <p:xfrm>
          <a:off x="392113" y="2487613"/>
          <a:ext cx="8435975" cy="3852862"/>
        </p:xfrm>
        <a:graphic>
          <a:graphicData uri="http://schemas.openxmlformats.org/presentationml/2006/ole">
            <mc:AlternateContent xmlns:mc="http://schemas.openxmlformats.org/markup-compatibility/2006">
              <mc:Choice xmlns:v="urn:schemas-microsoft-com:vml" Requires="v">
                <p:oleObj spid="_x0000_s21523" r:id="rId3" imgW="6095520" imgH="2590560" progId="">
                  <p:embed/>
                </p:oleObj>
              </mc:Choice>
              <mc:Fallback>
                <p:oleObj r:id="rId3" imgW="6095520" imgH="2590560" progId="">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2487613"/>
                        <a:ext cx="8435975" cy="3852862"/>
                      </a:xfrm>
                      <a:prstGeom prst="rect">
                        <a:avLst/>
                      </a:prstGeom>
                      <a:solidFill>
                        <a:schemeClr val="accent1"/>
                      </a:solidFill>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42631C6-5B02-46C0-B23D-B92607DEE983}"/>
              </a:ext>
            </a:extLst>
          </p:cNvPr>
          <p:cNvSpPr>
            <a:spLocks noGrp="1" noChangeArrowheads="1"/>
          </p:cNvSpPr>
          <p:nvPr>
            <p:ph type="body" sz="half" idx="1"/>
          </p:nvPr>
        </p:nvSpPr>
        <p:spPr>
          <a:xfrm>
            <a:off x="228600" y="1219200"/>
            <a:ext cx="8751888" cy="5181600"/>
          </a:xfrm>
        </p:spPr>
        <p:txBody>
          <a:bodyPr/>
          <a:lstStyle/>
          <a:p>
            <a:pPr eaLnBrk="1" hangingPunct="1"/>
            <a:r>
              <a:rPr lang="zh-CN" altLang="en-US" sz="2800">
                <a:ea typeface="宋体" panose="02010600030101010101" pitchFamily="2" charset="-122"/>
              </a:rPr>
              <a:t>二维纹理映射实际上是从二维纹理平面到三维景物平面的一个映射。 </a:t>
            </a:r>
          </a:p>
          <a:p>
            <a:pPr eaLnBrk="1" hangingPunct="1"/>
            <a:endParaRPr lang="en-US" altLang="zh-CN" sz="2800">
              <a:ea typeface="宋体" panose="02010600030101010101" pitchFamily="2" charset="-122"/>
            </a:endParaRPr>
          </a:p>
        </p:txBody>
      </p:sp>
      <p:graphicFrame>
        <p:nvGraphicFramePr>
          <p:cNvPr id="22531" name="Object 3">
            <a:extLst>
              <a:ext uri="{FF2B5EF4-FFF2-40B4-BE49-F238E27FC236}">
                <a16:creationId xmlns:a16="http://schemas.microsoft.com/office/drawing/2014/main" id="{346F6A23-F20B-40F3-9CC7-44523C28C2DC}"/>
              </a:ext>
            </a:extLst>
          </p:cNvPr>
          <p:cNvGraphicFramePr>
            <a:graphicFrameLocks noGrp="1" noChangeAspect="1"/>
          </p:cNvGraphicFramePr>
          <p:nvPr>
            <p:ph sz="quarter" idx="2"/>
          </p:nvPr>
        </p:nvGraphicFramePr>
        <p:xfrm>
          <a:off x="2554288" y="2433638"/>
          <a:ext cx="844550" cy="517525"/>
        </p:xfrm>
        <a:graphic>
          <a:graphicData uri="http://schemas.openxmlformats.org/presentationml/2006/ole">
            <mc:AlternateContent xmlns:mc="http://schemas.openxmlformats.org/markup-compatibility/2006">
              <mc:Choice xmlns:v="urn:schemas-microsoft-com:vml" Requires="v">
                <p:oleObj spid="_x0000_s22632" name="公式" r:id="rId3" imgW="355292" imgH="203024" progId="">
                  <p:embed/>
                </p:oleObj>
              </mc:Choice>
              <mc:Fallback>
                <p:oleObj name="公式" r:id="rId3" imgW="355292" imgH="203024" progId="">
                  <p:embed/>
                  <p:pic>
                    <p:nvPicPr>
                      <p:cNvPr id="0" name="Picture 8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288" y="2433638"/>
                        <a:ext cx="844550" cy="5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type="none" w="sm" len="med"/>
                          </a14:hiddenLine>
                        </a:ext>
                      </a:extLst>
                    </p:spPr>
                  </p:pic>
                </p:oleObj>
              </mc:Fallback>
            </mc:AlternateContent>
          </a:graphicData>
        </a:graphic>
      </p:graphicFrame>
      <p:sp>
        <p:nvSpPr>
          <p:cNvPr id="22532" name="AutoShape 4">
            <a:extLst>
              <a:ext uri="{FF2B5EF4-FFF2-40B4-BE49-F238E27FC236}">
                <a16:creationId xmlns:a16="http://schemas.microsoft.com/office/drawing/2014/main" id="{78B74683-CDBA-4B51-B448-F859D90B2834}"/>
              </a:ext>
            </a:extLst>
          </p:cNvPr>
          <p:cNvSpPr>
            <a:spLocks noChangeArrowheads="1"/>
          </p:cNvSpPr>
          <p:nvPr/>
        </p:nvSpPr>
        <p:spPr bwMode="auto">
          <a:xfrm>
            <a:off x="3635375" y="2781300"/>
            <a:ext cx="1152525" cy="215900"/>
          </a:xfrm>
          <a:prstGeom prst="rightArrow">
            <a:avLst>
              <a:gd name="adj1" fmla="val 50000"/>
              <a:gd name="adj2" fmla="val 133456"/>
            </a:avLst>
          </a:prstGeom>
          <a:solidFill>
            <a:schemeClr val="bg1"/>
          </a:solidFill>
          <a:ln w="9525" algn="ctr">
            <a:solidFill>
              <a:srgbClr val="0000FF"/>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2533" name="Object 5">
            <a:extLst>
              <a:ext uri="{FF2B5EF4-FFF2-40B4-BE49-F238E27FC236}">
                <a16:creationId xmlns:a16="http://schemas.microsoft.com/office/drawing/2014/main" id="{28387C1D-245C-42FE-97FC-2C640A93E922}"/>
              </a:ext>
            </a:extLst>
          </p:cNvPr>
          <p:cNvGraphicFramePr>
            <a:graphicFrameLocks noGrp="1" noChangeAspect="1"/>
          </p:cNvGraphicFramePr>
          <p:nvPr>
            <p:ph sz="quarter" idx="3"/>
          </p:nvPr>
        </p:nvGraphicFramePr>
        <p:xfrm>
          <a:off x="5041900" y="2438400"/>
          <a:ext cx="1531938" cy="549275"/>
        </p:xfrm>
        <a:graphic>
          <a:graphicData uri="http://schemas.openxmlformats.org/presentationml/2006/ole">
            <mc:AlternateContent xmlns:mc="http://schemas.openxmlformats.org/markup-compatibility/2006">
              <mc:Choice xmlns:v="urn:schemas-microsoft-com:vml" Requires="v">
                <p:oleObj spid="_x0000_s22633" name="公式" r:id="rId5" imgW="609336" imgH="203112" progId="">
                  <p:embed/>
                </p:oleObj>
              </mc:Choice>
              <mc:Fallback>
                <p:oleObj name="公式" r:id="rId5" imgW="609336" imgH="203112" progId="">
                  <p:embed/>
                  <p:pic>
                    <p:nvPicPr>
                      <p:cNvPr id="0" name="Picture 8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900" y="2438400"/>
                        <a:ext cx="1531938"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type="none" w="sm" len="med"/>
                          </a14:hiddenLine>
                        </a:ext>
                      </a:extLst>
                    </p:spPr>
                  </p:pic>
                </p:oleObj>
              </mc:Fallback>
            </mc:AlternateContent>
          </a:graphicData>
        </a:graphic>
      </p:graphicFrame>
      <p:grpSp>
        <p:nvGrpSpPr>
          <p:cNvPr id="22534" name="Group 6">
            <a:extLst>
              <a:ext uri="{FF2B5EF4-FFF2-40B4-BE49-F238E27FC236}">
                <a16:creationId xmlns:a16="http://schemas.microsoft.com/office/drawing/2014/main" id="{992473BB-99FA-4130-8DA6-965BA9F886B7}"/>
              </a:ext>
            </a:extLst>
          </p:cNvPr>
          <p:cNvGrpSpPr>
            <a:grpSpLocks noChangeAspect="1"/>
          </p:cNvGrpSpPr>
          <p:nvPr/>
        </p:nvGrpSpPr>
        <p:grpSpPr bwMode="auto">
          <a:xfrm>
            <a:off x="827088" y="3068638"/>
            <a:ext cx="7831137" cy="3238500"/>
            <a:chOff x="1580" y="1413"/>
            <a:chExt cx="7272" cy="3007"/>
          </a:xfrm>
        </p:grpSpPr>
        <p:sp>
          <p:nvSpPr>
            <p:cNvPr id="22536" name="Text Box 7">
              <a:extLst>
                <a:ext uri="{FF2B5EF4-FFF2-40B4-BE49-F238E27FC236}">
                  <a16:creationId xmlns:a16="http://schemas.microsoft.com/office/drawing/2014/main" id="{0F1864D9-9495-408B-89B7-DFB7DCAB750A}"/>
                </a:ext>
              </a:extLst>
            </p:cNvPr>
            <p:cNvSpPr txBox="1">
              <a:spLocks noChangeAspect="1" noChangeArrowheads="1"/>
            </p:cNvSpPr>
            <p:nvPr/>
          </p:nvSpPr>
          <p:spPr bwMode="auto">
            <a:xfrm>
              <a:off x="4745" y="1471"/>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z</a:t>
              </a:r>
              <a:endParaRPr lang="en-US" altLang="zh-CN" sz="1600">
                <a:latin typeface="Arial" panose="020B0604020202020204" pitchFamily="34" charset="0"/>
                <a:ea typeface="宋体" panose="02010600030101010101" pitchFamily="2" charset="-122"/>
              </a:endParaRPr>
            </a:p>
          </p:txBody>
        </p:sp>
        <p:sp>
          <p:nvSpPr>
            <p:cNvPr id="22537" name="Text Box 8">
              <a:extLst>
                <a:ext uri="{FF2B5EF4-FFF2-40B4-BE49-F238E27FC236}">
                  <a16:creationId xmlns:a16="http://schemas.microsoft.com/office/drawing/2014/main" id="{C0943472-EE48-4B28-9EF4-CCB174E887C1}"/>
                </a:ext>
              </a:extLst>
            </p:cNvPr>
            <p:cNvSpPr txBox="1">
              <a:spLocks noChangeAspect="1" noChangeArrowheads="1"/>
            </p:cNvSpPr>
            <p:nvPr/>
          </p:nvSpPr>
          <p:spPr bwMode="auto">
            <a:xfrm>
              <a:off x="7319" y="1413"/>
              <a:ext cx="5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z</a:t>
              </a:r>
              <a:endParaRPr lang="en-US" altLang="zh-CN" sz="1600">
                <a:latin typeface="Arial" panose="020B0604020202020204" pitchFamily="34" charset="0"/>
                <a:ea typeface="宋体" panose="02010600030101010101" pitchFamily="2" charset="-122"/>
              </a:endParaRPr>
            </a:p>
          </p:txBody>
        </p:sp>
        <p:grpSp>
          <p:nvGrpSpPr>
            <p:cNvPr id="22538" name="Group 9">
              <a:extLst>
                <a:ext uri="{FF2B5EF4-FFF2-40B4-BE49-F238E27FC236}">
                  <a16:creationId xmlns:a16="http://schemas.microsoft.com/office/drawing/2014/main" id="{B5528983-D589-4774-8D33-1E00D1D0CCE3}"/>
                </a:ext>
              </a:extLst>
            </p:cNvPr>
            <p:cNvGrpSpPr>
              <a:grpSpLocks noChangeAspect="1"/>
            </p:cNvGrpSpPr>
            <p:nvPr/>
          </p:nvGrpSpPr>
          <p:grpSpPr bwMode="auto">
            <a:xfrm>
              <a:off x="1580" y="1570"/>
              <a:ext cx="7272" cy="2850"/>
              <a:chOff x="1439" y="7680"/>
              <a:chExt cx="7272" cy="2850"/>
            </a:xfrm>
          </p:grpSpPr>
          <p:sp>
            <p:nvSpPr>
              <p:cNvPr id="22539" name="Text Box 10">
                <a:extLst>
                  <a:ext uri="{FF2B5EF4-FFF2-40B4-BE49-F238E27FC236}">
                    <a16:creationId xmlns:a16="http://schemas.microsoft.com/office/drawing/2014/main" id="{4A7084DE-F766-4332-90A3-2D888B529E37}"/>
                  </a:ext>
                </a:extLst>
              </p:cNvPr>
              <p:cNvSpPr txBox="1">
                <a:spLocks noChangeAspect="1" noChangeArrowheads="1"/>
              </p:cNvSpPr>
              <p:nvPr/>
            </p:nvSpPr>
            <p:spPr bwMode="auto">
              <a:xfrm>
                <a:off x="3599" y="10062"/>
                <a:ext cx="30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圆柱面的纹理映射</a:t>
                </a:r>
                <a:endParaRPr lang="zh-CN" altLang="en-US" sz="1600">
                  <a:latin typeface="Arial" panose="020B0604020202020204" pitchFamily="34" charset="0"/>
                  <a:ea typeface="宋体" panose="02010600030101010101" pitchFamily="2" charset="-122"/>
                </a:endParaRPr>
              </a:p>
            </p:txBody>
          </p:sp>
          <p:grpSp>
            <p:nvGrpSpPr>
              <p:cNvPr id="22540" name="Group 11">
                <a:extLst>
                  <a:ext uri="{FF2B5EF4-FFF2-40B4-BE49-F238E27FC236}">
                    <a16:creationId xmlns:a16="http://schemas.microsoft.com/office/drawing/2014/main" id="{2527C487-6BF8-4A9C-90E5-9D7565D26CAF}"/>
                  </a:ext>
                </a:extLst>
              </p:cNvPr>
              <p:cNvGrpSpPr>
                <a:grpSpLocks noChangeAspect="1"/>
              </p:cNvGrpSpPr>
              <p:nvPr/>
            </p:nvGrpSpPr>
            <p:grpSpPr bwMode="auto">
              <a:xfrm>
                <a:off x="1439" y="7680"/>
                <a:ext cx="2160" cy="2354"/>
                <a:chOff x="1439" y="7680"/>
                <a:chExt cx="2160" cy="2354"/>
              </a:xfrm>
            </p:grpSpPr>
            <p:sp>
              <p:nvSpPr>
                <p:cNvPr id="22588" name="Text Box 12">
                  <a:extLst>
                    <a:ext uri="{FF2B5EF4-FFF2-40B4-BE49-F238E27FC236}">
                      <a16:creationId xmlns:a16="http://schemas.microsoft.com/office/drawing/2014/main" id="{41A7DB97-6BCA-4EF1-9CF6-7C4973101CF3}"/>
                    </a:ext>
                  </a:extLst>
                </p:cNvPr>
                <p:cNvSpPr txBox="1">
                  <a:spLocks noChangeAspect="1" noChangeArrowheads="1"/>
                </p:cNvSpPr>
                <p:nvPr/>
              </p:nvSpPr>
              <p:spPr bwMode="auto">
                <a:xfrm>
                  <a:off x="2016" y="9566"/>
                  <a:ext cx="1208"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(a) </a:t>
                  </a:r>
                  <a:r>
                    <a:rPr lang="zh-CN" altLang="en-US" sz="1600">
                      <a:ea typeface="宋体" panose="02010600030101010101" pitchFamily="2" charset="-122"/>
                    </a:rPr>
                    <a:t>纹理</a:t>
                  </a:r>
                  <a:endParaRPr lang="zh-CN" altLang="en-US" sz="1600">
                    <a:latin typeface="Arial" panose="020B0604020202020204" pitchFamily="34" charset="0"/>
                    <a:ea typeface="宋体" panose="02010600030101010101" pitchFamily="2" charset="-122"/>
                  </a:endParaRPr>
                </a:p>
              </p:txBody>
            </p:sp>
            <p:sp>
              <p:nvSpPr>
                <p:cNvPr id="22589" name="Line 13">
                  <a:extLst>
                    <a:ext uri="{FF2B5EF4-FFF2-40B4-BE49-F238E27FC236}">
                      <a16:creationId xmlns:a16="http://schemas.microsoft.com/office/drawing/2014/main" id="{17FEB303-D47C-4605-8EE2-A1220F0D8FF3}"/>
                    </a:ext>
                  </a:extLst>
                </p:cNvPr>
                <p:cNvSpPr>
                  <a:spLocks noChangeAspect="1" noChangeShapeType="1"/>
                </p:cNvSpPr>
                <p:nvPr/>
              </p:nvSpPr>
              <p:spPr bwMode="auto">
                <a:xfrm>
                  <a:off x="1754" y="9428"/>
                  <a:ext cx="1564" cy="0"/>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0" name="Line 14">
                  <a:extLst>
                    <a:ext uri="{FF2B5EF4-FFF2-40B4-BE49-F238E27FC236}">
                      <a16:creationId xmlns:a16="http://schemas.microsoft.com/office/drawing/2014/main" id="{B0BE10E3-EE95-492C-89CB-B2A6C62987EC}"/>
                    </a:ext>
                  </a:extLst>
                </p:cNvPr>
                <p:cNvSpPr>
                  <a:spLocks noChangeAspect="1" noChangeShapeType="1"/>
                </p:cNvSpPr>
                <p:nvPr/>
              </p:nvSpPr>
              <p:spPr bwMode="auto">
                <a:xfrm flipV="1">
                  <a:off x="1739" y="7834"/>
                  <a:ext cx="0" cy="1600"/>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1" name="Line 15">
                  <a:extLst>
                    <a:ext uri="{FF2B5EF4-FFF2-40B4-BE49-F238E27FC236}">
                      <a16:creationId xmlns:a16="http://schemas.microsoft.com/office/drawing/2014/main" id="{3E796A12-B59C-42FE-B96A-B877D898E921}"/>
                    </a:ext>
                  </a:extLst>
                </p:cNvPr>
                <p:cNvSpPr>
                  <a:spLocks noChangeAspect="1" noChangeShapeType="1"/>
                </p:cNvSpPr>
                <p:nvPr/>
              </p:nvSpPr>
              <p:spPr bwMode="auto">
                <a:xfrm>
                  <a:off x="1746" y="9152"/>
                  <a:ext cx="128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2" name="Line 16">
                  <a:extLst>
                    <a:ext uri="{FF2B5EF4-FFF2-40B4-BE49-F238E27FC236}">
                      <a16:creationId xmlns:a16="http://schemas.microsoft.com/office/drawing/2014/main" id="{AD923A3C-C825-4C05-BA83-C1C078A4747D}"/>
                    </a:ext>
                  </a:extLst>
                </p:cNvPr>
                <p:cNvSpPr>
                  <a:spLocks noChangeAspect="1" noChangeShapeType="1"/>
                </p:cNvSpPr>
                <p:nvPr/>
              </p:nvSpPr>
              <p:spPr bwMode="auto">
                <a:xfrm>
                  <a:off x="1746" y="8873"/>
                  <a:ext cx="128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3" name="Line 17">
                  <a:extLst>
                    <a:ext uri="{FF2B5EF4-FFF2-40B4-BE49-F238E27FC236}">
                      <a16:creationId xmlns:a16="http://schemas.microsoft.com/office/drawing/2014/main" id="{512E5FCA-7EBB-4856-B0CE-D9ABAEEB80B5}"/>
                    </a:ext>
                  </a:extLst>
                </p:cNvPr>
                <p:cNvSpPr>
                  <a:spLocks noChangeAspect="1" noChangeShapeType="1"/>
                </p:cNvSpPr>
                <p:nvPr/>
              </p:nvSpPr>
              <p:spPr bwMode="auto">
                <a:xfrm>
                  <a:off x="1746" y="8591"/>
                  <a:ext cx="128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4" name="Line 18">
                  <a:extLst>
                    <a:ext uri="{FF2B5EF4-FFF2-40B4-BE49-F238E27FC236}">
                      <a16:creationId xmlns:a16="http://schemas.microsoft.com/office/drawing/2014/main" id="{C8B0096E-CF80-40A9-A5B8-5FB3A38F62A5}"/>
                    </a:ext>
                  </a:extLst>
                </p:cNvPr>
                <p:cNvSpPr>
                  <a:spLocks noChangeAspect="1" noChangeShapeType="1"/>
                </p:cNvSpPr>
                <p:nvPr/>
              </p:nvSpPr>
              <p:spPr bwMode="auto">
                <a:xfrm>
                  <a:off x="1746" y="8320"/>
                  <a:ext cx="1281" cy="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5" name="Line 19">
                  <a:extLst>
                    <a:ext uri="{FF2B5EF4-FFF2-40B4-BE49-F238E27FC236}">
                      <a16:creationId xmlns:a16="http://schemas.microsoft.com/office/drawing/2014/main" id="{356C0CB1-D6FA-42BF-95B2-983419EDEF54}"/>
                    </a:ext>
                  </a:extLst>
                </p:cNvPr>
                <p:cNvSpPr>
                  <a:spLocks noChangeAspect="1" noChangeShapeType="1"/>
                </p:cNvSpPr>
                <p:nvPr/>
              </p:nvSpPr>
              <p:spPr bwMode="auto">
                <a:xfrm>
                  <a:off x="1935" y="8320"/>
                  <a:ext cx="0" cy="11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6" name="Line 20">
                  <a:extLst>
                    <a:ext uri="{FF2B5EF4-FFF2-40B4-BE49-F238E27FC236}">
                      <a16:creationId xmlns:a16="http://schemas.microsoft.com/office/drawing/2014/main" id="{91A3A20B-185B-4E13-913A-A32E3B389D16}"/>
                    </a:ext>
                  </a:extLst>
                </p:cNvPr>
                <p:cNvSpPr>
                  <a:spLocks noChangeAspect="1" noChangeShapeType="1"/>
                </p:cNvSpPr>
                <p:nvPr/>
              </p:nvSpPr>
              <p:spPr bwMode="auto">
                <a:xfrm>
                  <a:off x="2117" y="8320"/>
                  <a:ext cx="0" cy="11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7" name="Line 21">
                  <a:extLst>
                    <a:ext uri="{FF2B5EF4-FFF2-40B4-BE49-F238E27FC236}">
                      <a16:creationId xmlns:a16="http://schemas.microsoft.com/office/drawing/2014/main" id="{B0670CAA-CD2C-4BA7-A39D-F59C2BFD6AFC}"/>
                    </a:ext>
                  </a:extLst>
                </p:cNvPr>
                <p:cNvSpPr>
                  <a:spLocks noChangeAspect="1" noChangeShapeType="1"/>
                </p:cNvSpPr>
                <p:nvPr/>
              </p:nvSpPr>
              <p:spPr bwMode="auto">
                <a:xfrm>
                  <a:off x="2298" y="8320"/>
                  <a:ext cx="0" cy="11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8" name="Line 22">
                  <a:extLst>
                    <a:ext uri="{FF2B5EF4-FFF2-40B4-BE49-F238E27FC236}">
                      <a16:creationId xmlns:a16="http://schemas.microsoft.com/office/drawing/2014/main" id="{1D170BC0-1671-4E54-BD88-70B5EF5CB29D}"/>
                    </a:ext>
                  </a:extLst>
                </p:cNvPr>
                <p:cNvSpPr>
                  <a:spLocks noChangeAspect="1" noChangeShapeType="1"/>
                </p:cNvSpPr>
                <p:nvPr/>
              </p:nvSpPr>
              <p:spPr bwMode="auto">
                <a:xfrm>
                  <a:off x="2479" y="8320"/>
                  <a:ext cx="0" cy="11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9" name="Line 23">
                  <a:extLst>
                    <a:ext uri="{FF2B5EF4-FFF2-40B4-BE49-F238E27FC236}">
                      <a16:creationId xmlns:a16="http://schemas.microsoft.com/office/drawing/2014/main" id="{FE4F064C-3B72-4F20-9BC1-129F4B27CDF5}"/>
                    </a:ext>
                  </a:extLst>
                </p:cNvPr>
                <p:cNvSpPr>
                  <a:spLocks noChangeAspect="1" noChangeShapeType="1"/>
                </p:cNvSpPr>
                <p:nvPr/>
              </p:nvSpPr>
              <p:spPr bwMode="auto">
                <a:xfrm>
                  <a:off x="2661" y="8320"/>
                  <a:ext cx="0" cy="11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600" name="Line 24">
                  <a:extLst>
                    <a:ext uri="{FF2B5EF4-FFF2-40B4-BE49-F238E27FC236}">
                      <a16:creationId xmlns:a16="http://schemas.microsoft.com/office/drawing/2014/main" id="{281BE599-A2AF-4056-98BD-FAAE59BDB4E7}"/>
                    </a:ext>
                  </a:extLst>
                </p:cNvPr>
                <p:cNvSpPr>
                  <a:spLocks noChangeAspect="1" noChangeShapeType="1"/>
                </p:cNvSpPr>
                <p:nvPr/>
              </p:nvSpPr>
              <p:spPr bwMode="auto">
                <a:xfrm>
                  <a:off x="2843" y="8320"/>
                  <a:ext cx="0" cy="11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601" name="Text Box 25">
                  <a:extLst>
                    <a:ext uri="{FF2B5EF4-FFF2-40B4-BE49-F238E27FC236}">
                      <a16:creationId xmlns:a16="http://schemas.microsoft.com/office/drawing/2014/main" id="{B0EA822D-33FD-4F32-B538-92BCEAEA5D71}"/>
                    </a:ext>
                  </a:extLst>
                </p:cNvPr>
                <p:cNvSpPr txBox="1">
                  <a:spLocks noChangeAspect="1" noChangeArrowheads="1"/>
                </p:cNvSpPr>
                <p:nvPr/>
              </p:nvSpPr>
              <p:spPr bwMode="auto">
                <a:xfrm>
                  <a:off x="1439" y="7680"/>
                  <a:ext cx="444" cy="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zh-CN" sz="1600">
                    <a:latin typeface="Arial" panose="020B0604020202020204" pitchFamily="34" charset="0"/>
                    <a:ea typeface="宋体" panose="02010600030101010101" pitchFamily="2" charset="-122"/>
                  </a:endParaRPr>
                </a:p>
              </p:txBody>
            </p:sp>
            <p:sp>
              <p:nvSpPr>
                <p:cNvPr id="22602" name="Text Box 26">
                  <a:extLst>
                    <a:ext uri="{FF2B5EF4-FFF2-40B4-BE49-F238E27FC236}">
                      <a16:creationId xmlns:a16="http://schemas.microsoft.com/office/drawing/2014/main" id="{FC7CA4DA-C4C0-4307-B6F4-283C6E90A816}"/>
                    </a:ext>
                  </a:extLst>
                </p:cNvPr>
                <p:cNvSpPr txBox="1">
                  <a:spLocks noChangeAspect="1" noChangeArrowheads="1"/>
                </p:cNvSpPr>
                <p:nvPr/>
              </p:nvSpPr>
              <p:spPr bwMode="auto">
                <a:xfrm>
                  <a:off x="3136" y="9227"/>
                  <a:ext cx="463" cy="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zh-CN" sz="1600">
                    <a:latin typeface="Arial" panose="020B0604020202020204" pitchFamily="34" charset="0"/>
                    <a:ea typeface="宋体" panose="02010600030101010101" pitchFamily="2" charset="-122"/>
                  </a:endParaRPr>
                </a:p>
              </p:txBody>
            </p:sp>
            <p:sp>
              <p:nvSpPr>
                <p:cNvPr id="22603" name="Line 27">
                  <a:extLst>
                    <a:ext uri="{FF2B5EF4-FFF2-40B4-BE49-F238E27FC236}">
                      <a16:creationId xmlns:a16="http://schemas.microsoft.com/office/drawing/2014/main" id="{4ED32847-C3B2-47C0-A560-A11C0B15E791}"/>
                    </a:ext>
                  </a:extLst>
                </p:cNvPr>
                <p:cNvSpPr>
                  <a:spLocks noChangeAspect="1" noChangeShapeType="1"/>
                </p:cNvSpPr>
                <p:nvPr/>
              </p:nvSpPr>
              <p:spPr bwMode="auto">
                <a:xfrm>
                  <a:off x="3033" y="8323"/>
                  <a:ext cx="0" cy="11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541" name="Text Box 28">
                <a:extLst>
                  <a:ext uri="{FF2B5EF4-FFF2-40B4-BE49-F238E27FC236}">
                    <a16:creationId xmlns:a16="http://schemas.microsoft.com/office/drawing/2014/main" id="{570F3796-FADC-45F1-8FE7-D6154F84C864}"/>
                  </a:ext>
                </a:extLst>
              </p:cNvPr>
              <p:cNvSpPr txBox="1">
                <a:spLocks noChangeAspect="1" noChangeArrowheads="1"/>
              </p:cNvSpPr>
              <p:nvPr/>
            </p:nvSpPr>
            <p:spPr bwMode="auto">
              <a:xfrm>
                <a:off x="4463" y="9552"/>
                <a:ext cx="12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latin typeface="宋体" panose="02010600030101010101" pitchFamily="2" charset="-122"/>
                    <a:ea typeface="宋体" panose="02010600030101010101" pitchFamily="2" charset="-122"/>
                  </a:rPr>
                  <a:t>(b)</a:t>
                </a:r>
                <a:r>
                  <a:rPr lang="zh-CN" altLang="en-US" sz="1600">
                    <a:latin typeface="宋体" panose="02010600030101010101" pitchFamily="2" charset="-122"/>
                    <a:ea typeface="宋体" panose="02010600030101010101" pitchFamily="2" charset="-122"/>
                  </a:rPr>
                  <a:t>圆柱面</a:t>
                </a:r>
                <a:endParaRPr lang="zh-CN" altLang="en-US" sz="1600">
                  <a:latin typeface="Arial" panose="020B0604020202020204" pitchFamily="34" charset="0"/>
                  <a:ea typeface="宋体" panose="02010600030101010101" pitchFamily="2" charset="-122"/>
                </a:endParaRPr>
              </a:p>
            </p:txBody>
          </p:sp>
          <p:sp>
            <p:nvSpPr>
              <p:cNvPr id="22542" name="Line 29">
                <a:extLst>
                  <a:ext uri="{FF2B5EF4-FFF2-40B4-BE49-F238E27FC236}">
                    <a16:creationId xmlns:a16="http://schemas.microsoft.com/office/drawing/2014/main" id="{B6FA69E6-E58B-432E-B7A9-87B4B5295F0B}"/>
                  </a:ext>
                </a:extLst>
              </p:cNvPr>
              <p:cNvSpPr>
                <a:spLocks noChangeAspect="1" noChangeShapeType="1"/>
              </p:cNvSpPr>
              <p:nvPr/>
            </p:nvSpPr>
            <p:spPr bwMode="auto">
              <a:xfrm>
                <a:off x="4367" y="8260"/>
                <a:ext cx="19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3" name="Line 30">
                <a:extLst>
                  <a:ext uri="{FF2B5EF4-FFF2-40B4-BE49-F238E27FC236}">
                    <a16:creationId xmlns:a16="http://schemas.microsoft.com/office/drawing/2014/main" id="{A507B21F-A458-4EAD-8ADF-D10352BC02C2}"/>
                  </a:ext>
                </a:extLst>
              </p:cNvPr>
              <p:cNvSpPr>
                <a:spLocks noChangeAspect="1" noChangeShapeType="1"/>
              </p:cNvSpPr>
              <p:nvPr/>
            </p:nvSpPr>
            <p:spPr bwMode="auto">
              <a:xfrm>
                <a:off x="4359" y="9368"/>
                <a:ext cx="19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4" name="Line 31">
                <a:extLst>
                  <a:ext uri="{FF2B5EF4-FFF2-40B4-BE49-F238E27FC236}">
                    <a16:creationId xmlns:a16="http://schemas.microsoft.com/office/drawing/2014/main" id="{81B94A62-B294-4347-B549-F7B78F015F39}"/>
                  </a:ext>
                </a:extLst>
              </p:cNvPr>
              <p:cNvSpPr>
                <a:spLocks noChangeAspect="1" noChangeShapeType="1"/>
              </p:cNvSpPr>
              <p:nvPr/>
            </p:nvSpPr>
            <p:spPr bwMode="auto">
              <a:xfrm>
                <a:off x="4383" y="8252"/>
                <a:ext cx="0" cy="1122"/>
              </a:xfrm>
              <a:prstGeom prst="line">
                <a:avLst/>
              </a:prstGeom>
              <a:noFill/>
              <a:ln w="6350">
                <a:solidFill>
                  <a:srgbClr val="00000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5" name="Oval 32">
                <a:extLst>
                  <a:ext uri="{FF2B5EF4-FFF2-40B4-BE49-F238E27FC236}">
                    <a16:creationId xmlns:a16="http://schemas.microsoft.com/office/drawing/2014/main" id="{94579813-BC9F-42DE-AF28-F1F19BD15867}"/>
                  </a:ext>
                </a:extLst>
              </p:cNvPr>
              <p:cNvSpPr>
                <a:spLocks noChangeAspect="1" noChangeArrowheads="1"/>
              </p:cNvSpPr>
              <p:nvPr/>
            </p:nvSpPr>
            <p:spPr bwMode="auto">
              <a:xfrm>
                <a:off x="4883" y="8128"/>
                <a:ext cx="232" cy="23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546" name="Line 33">
                <a:extLst>
                  <a:ext uri="{FF2B5EF4-FFF2-40B4-BE49-F238E27FC236}">
                    <a16:creationId xmlns:a16="http://schemas.microsoft.com/office/drawing/2014/main" id="{CD4A811A-F912-4287-B3C6-315C53066816}"/>
                  </a:ext>
                </a:extLst>
              </p:cNvPr>
              <p:cNvSpPr>
                <a:spLocks noChangeAspect="1" noChangeShapeType="1"/>
              </p:cNvSpPr>
              <p:nvPr/>
            </p:nvSpPr>
            <p:spPr bwMode="auto">
              <a:xfrm>
                <a:off x="5015" y="8252"/>
                <a:ext cx="47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7" name="AutoShape 34">
                <a:extLst>
                  <a:ext uri="{FF2B5EF4-FFF2-40B4-BE49-F238E27FC236}">
                    <a16:creationId xmlns:a16="http://schemas.microsoft.com/office/drawing/2014/main" id="{9CF293B3-AE50-424A-8CB2-023BF1BBD895}"/>
                  </a:ext>
                </a:extLst>
              </p:cNvPr>
              <p:cNvSpPr>
                <a:spLocks noChangeAspect="1" noChangeArrowheads="1"/>
              </p:cNvSpPr>
              <p:nvPr/>
            </p:nvSpPr>
            <p:spPr bwMode="auto">
              <a:xfrm rot="-9327034">
                <a:off x="4883" y="8136"/>
                <a:ext cx="62" cy="92"/>
              </a:xfrm>
              <a:prstGeom prst="triangle">
                <a:avLst>
                  <a:gd name="adj" fmla="val 50000"/>
                </a:avLst>
              </a:prstGeom>
              <a:solidFill>
                <a:srgbClr val="3333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548" name="Text Box 35">
                <a:extLst>
                  <a:ext uri="{FF2B5EF4-FFF2-40B4-BE49-F238E27FC236}">
                    <a16:creationId xmlns:a16="http://schemas.microsoft.com/office/drawing/2014/main" id="{2AF22357-14AD-4CF3-B6D8-D596F815DEB4}"/>
                  </a:ext>
                </a:extLst>
              </p:cNvPr>
              <p:cNvSpPr txBox="1">
                <a:spLocks noChangeAspect="1" noChangeArrowheads="1"/>
              </p:cNvSpPr>
              <p:nvPr/>
            </p:nvSpPr>
            <p:spPr bwMode="auto">
              <a:xfrm>
                <a:off x="4611" y="8024"/>
                <a:ext cx="454"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zh-CN" altLang="zh-CN" sz="1600">
                  <a:latin typeface="Arial" panose="020B0604020202020204" pitchFamily="34" charset="0"/>
                  <a:ea typeface="宋体" panose="02010600030101010101" pitchFamily="2" charset="-122"/>
                </a:endParaRPr>
              </a:p>
            </p:txBody>
          </p:sp>
          <p:sp>
            <p:nvSpPr>
              <p:cNvPr id="22549" name="Oval 36">
                <a:extLst>
                  <a:ext uri="{FF2B5EF4-FFF2-40B4-BE49-F238E27FC236}">
                    <a16:creationId xmlns:a16="http://schemas.microsoft.com/office/drawing/2014/main" id="{74E6B807-9AD2-417C-B2CB-239FCAEF4735}"/>
                  </a:ext>
                </a:extLst>
              </p:cNvPr>
              <p:cNvSpPr>
                <a:spLocks noChangeAspect="1" noChangeArrowheads="1"/>
              </p:cNvSpPr>
              <p:nvPr/>
            </p:nvSpPr>
            <p:spPr bwMode="auto">
              <a:xfrm>
                <a:off x="4547" y="8044"/>
                <a:ext cx="956" cy="421"/>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550" name="Oval 37">
                <a:extLst>
                  <a:ext uri="{FF2B5EF4-FFF2-40B4-BE49-F238E27FC236}">
                    <a16:creationId xmlns:a16="http://schemas.microsoft.com/office/drawing/2014/main" id="{E4AA101C-2C1D-475C-8B06-211E36EE4FA2}"/>
                  </a:ext>
                </a:extLst>
              </p:cNvPr>
              <p:cNvSpPr>
                <a:spLocks noChangeAspect="1" noChangeArrowheads="1"/>
              </p:cNvSpPr>
              <p:nvPr/>
            </p:nvSpPr>
            <p:spPr bwMode="auto">
              <a:xfrm>
                <a:off x="4547" y="9136"/>
                <a:ext cx="956" cy="421"/>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551" name="Line 38">
                <a:extLst>
                  <a:ext uri="{FF2B5EF4-FFF2-40B4-BE49-F238E27FC236}">
                    <a16:creationId xmlns:a16="http://schemas.microsoft.com/office/drawing/2014/main" id="{DE8B8513-A547-4F64-AB09-F60DBD54430D}"/>
                  </a:ext>
                </a:extLst>
              </p:cNvPr>
              <p:cNvSpPr>
                <a:spLocks noChangeAspect="1" noChangeShapeType="1"/>
              </p:cNvSpPr>
              <p:nvPr/>
            </p:nvSpPr>
            <p:spPr bwMode="auto">
              <a:xfrm>
                <a:off x="4547" y="8256"/>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2" name="Line 39">
                <a:extLst>
                  <a:ext uri="{FF2B5EF4-FFF2-40B4-BE49-F238E27FC236}">
                    <a16:creationId xmlns:a16="http://schemas.microsoft.com/office/drawing/2014/main" id="{21BD5442-4C8C-4828-B229-710CB040A933}"/>
                  </a:ext>
                </a:extLst>
              </p:cNvPr>
              <p:cNvSpPr>
                <a:spLocks noChangeAspect="1" noChangeShapeType="1"/>
              </p:cNvSpPr>
              <p:nvPr/>
            </p:nvSpPr>
            <p:spPr bwMode="auto">
              <a:xfrm>
                <a:off x="5503" y="8248"/>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3" name="Line 40">
                <a:extLst>
                  <a:ext uri="{FF2B5EF4-FFF2-40B4-BE49-F238E27FC236}">
                    <a16:creationId xmlns:a16="http://schemas.microsoft.com/office/drawing/2014/main" id="{FFB4FD23-D8C0-4AD0-90D1-BCF6978AE571}"/>
                  </a:ext>
                </a:extLst>
              </p:cNvPr>
              <p:cNvSpPr>
                <a:spLocks noChangeAspect="1" noChangeShapeType="1"/>
              </p:cNvSpPr>
              <p:nvPr/>
            </p:nvSpPr>
            <p:spPr bwMode="auto">
              <a:xfrm rot="1806111" flipV="1">
                <a:off x="5071" y="9140"/>
                <a:ext cx="669" cy="421"/>
              </a:xfrm>
              <a:prstGeom prst="line">
                <a:avLst/>
              </a:prstGeom>
              <a:noFill/>
              <a:ln w="635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4" name="Line 41">
                <a:extLst>
                  <a:ext uri="{FF2B5EF4-FFF2-40B4-BE49-F238E27FC236}">
                    <a16:creationId xmlns:a16="http://schemas.microsoft.com/office/drawing/2014/main" id="{ADB32C74-82E9-4AAE-B867-CBD3F82E47A8}"/>
                  </a:ext>
                </a:extLst>
              </p:cNvPr>
              <p:cNvSpPr>
                <a:spLocks noChangeAspect="1" noChangeShapeType="1"/>
              </p:cNvSpPr>
              <p:nvPr/>
            </p:nvSpPr>
            <p:spPr bwMode="auto">
              <a:xfrm rot="-6639012">
                <a:off x="4818" y="8819"/>
                <a:ext cx="574" cy="420"/>
              </a:xfrm>
              <a:prstGeom prst="line">
                <a:avLst/>
              </a:prstGeom>
              <a:noFill/>
              <a:ln w="6350">
                <a:solidFill>
                  <a:srgbClr val="000000"/>
                </a:solidFill>
                <a:prstDash val="dash"/>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2555" name="Group 42">
                <a:extLst>
                  <a:ext uri="{FF2B5EF4-FFF2-40B4-BE49-F238E27FC236}">
                    <a16:creationId xmlns:a16="http://schemas.microsoft.com/office/drawing/2014/main" id="{8CC018BA-397A-4234-BFD0-A0BC1FF02EA1}"/>
                  </a:ext>
                </a:extLst>
              </p:cNvPr>
              <p:cNvGrpSpPr>
                <a:grpSpLocks noChangeAspect="1"/>
              </p:cNvGrpSpPr>
              <p:nvPr/>
            </p:nvGrpSpPr>
            <p:grpSpPr bwMode="auto">
              <a:xfrm>
                <a:off x="5007" y="7716"/>
                <a:ext cx="0" cy="1648"/>
                <a:chOff x="4419" y="7292"/>
                <a:chExt cx="0" cy="1648"/>
              </a:xfrm>
            </p:grpSpPr>
            <p:sp>
              <p:nvSpPr>
                <p:cNvPr id="22586" name="Line 43">
                  <a:extLst>
                    <a:ext uri="{FF2B5EF4-FFF2-40B4-BE49-F238E27FC236}">
                      <a16:creationId xmlns:a16="http://schemas.microsoft.com/office/drawing/2014/main" id="{3941D949-3821-489A-B39F-BDA501ACA48A}"/>
                    </a:ext>
                  </a:extLst>
                </p:cNvPr>
                <p:cNvSpPr>
                  <a:spLocks noChangeAspect="1" noChangeShapeType="1"/>
                </p:cNvSpPr>
                <p:nvPr/>
              </p:nvSpPr>
              <p:spPr bwMode="auto">
                <a:xfrm flipV="1">
                  <a:off x="4419" y="7848"/>
                  <a:ext cx="0" cy="1092"/>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7" name="Line 44">
                  <a:extLst>
                    <a:ext uri="{FF2B5EF4-FFF2-40B4-BE49-F238E27FC236}">
                      <a16:creationId xmlns:a16="http://schemas.microsoft.com/office/drawing/2014/main" id="{EDF973B5-0086-4A4F-93B1-D9E9AF7FB615}"/>
                    </a:ext>
                  </a:extLst>
                </p:cNvPr>
                <p:cNvSpPr>
                  <a:spLocks noChangeAspect="1" noChangeShapeType="1"/>
                </p:cNvSpPr>
                <p:nvPr/>
              </p:nvSpPr>
              <p:spPr bwMode="auto">
                <a:xfrm flipV="1">
                  <a:off x="4419" y="7292"/>
                  <a:ext cx="0" cy="561"/>
                </a:xfrm>
                <a:prstGeom prst="line">
                  <a:avLst/>
                </a:prstGeom>
                <a:noFill/>
                <a:ln w="635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556" name="Text Box 45">
                <a:extLst>
                  <a:ext uri="{FF2B5EF4-FFF2-40B4-BE49-F238E27FC236}">
                    <a16:creationId xmlns:a16="http://schemas.microsoft.com/office/drawing/2014/main" id="{D7946267-3B78-49C5-86C1-A6557518B411}"/>
                  </a:ext>
                </a:extLst>
              </p:cNvPr>
              <p:cNvSpPr txBox="1">
                <a:spLocks noChangeAspect="1" noChangeArrowheads="1"/>
              </p:cNvSpPr>
              <p:nvPr/>
            </p:nvSpPr>
            <p:spPr bwMode="auto">
              <a:xfrm>
                <a:off x="5643" y="9084"/>
                <a:ext cx="54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x</a:t>
                </a:r>
                <a:endParaRPr lang="en-US" altLang="zh-CN" sz="1600">
                  <a:latin typeface="Arial" panose="020B0604020202020204" pitchFamily="34" charset="0"/>
                  <a:ea typeface="宋体" panose="02010600030101010101" pitchFamily="2" charset="-122"/>
                </a:endParaRPr>
              </a:p>
            </p:txBody>
          </p:sp>
          <p:sp>
            <p:nvSpPr>
              <p:cNvPr id="22557" name="Text Box 46">
                <a:extLst>
                  <a:ext uri="{FF2B5EF4-FFF2-40B4-BE49-F238E27FC236}">
                    <a16:creationId xmlns:a16="http://schemas.microsoft.com/office/drawing/2014/main" id="{EFFE7431-76FC-43A5-8478-3973EC903263}"/>
                  </a:ext>
                </a:extLst>
              </p:cNvPr>
              <p:cNvSpPr txBox="1">
                <a:spLocks noChangeAspect="1" noChangeArrowheads="1"/>
              </p:cNvSpPr>
              <p:nvPr/>
            </p:nvSpPr>
            <p:spPr bwMode="auto">
              <a:xfrm>
                <a:off x="5079" y="846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y</a:t>
                </a:r>
                <a:endParaRPr lang="en-US" altLang="zh-CN" sz="1600">
                  <a:latin typeface="Arial" panose="020B0604020202020204" pitchFamily="34" charset="0"/>
                  <a:ea typeface="宋体" panose="02010600030101010101" pitchFamily="2" charset="-122"/>
                </a:endParaRPr>
              </a:p>
            </p:txBody>
          </p:sp>
          <p:sp>
            <p:nvSpPr>
              <p:cNvPr id="22558" name="Text Box 47">
                <a:extLst>
                  <a:ext uri="{FF2B5EF4-FFF2-40B4-BE49-F238E27FC236}">
                    <a16:creationId xmlns:a16="http://schemas.microsoft.com/office/drawing/2014/main" id="{DD7BEA11-A363-40B8-8A06-ED9E8F4407E3}"/>
                  </a:ext>
                </a:extLst>
              </p:cNvPr>
              <p:cNvSpPr txBox="1">
                <a:spLocks noChangeAspect="1" noChangeArrowheads="1"/>
              </p:cNvSpPr>
              <p:nvPr/>
            </p:nvSpPr>
            <p:spPr bwMode="auto">
              <a:xfrm>
                <a:off x="5079" y="7948"/>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r</a:t>
                </a:r>
                <a:endParaRPr lang="en-US" altLang="zh-CN" sz="1600">
                  <a:latin typeface="Arial" panose="020B0604020202020204" pitchFamily="34" charset="0"/>
                  <a:ea typeface="宋体" panose="02010600030101010101" pitchFamily="2" charset="-122"/>
                </a:endParaRPr>
              </a:p>
            </p:txBody>
          </p:sp>
          <p:sp>
            <p:nvSpPr>
              <p:cNvPr id="22559" name="Text Box 48">
                <a:extLst>
                  <a:ext uri="{FF2B5EF4-FFF2-40B4-BE49-F238E27FC236}">
                    <a16:creationId xmlns:a16="http://schemas.microsoft.com/office/drawing/2014/main" id="{5F58716E-8FD5-43F7-83F8-89FD47F8E501}"/>
                  </a:ext>
                </a:extLst>
              </p:cNvPr>
              <p:cNvSpPr txBox="1">
                <a:spLocks noChangeAspect="1" noChangeArrowheads="1"/>
              </p:cNvSpPr>
              <p:nvPr/>
            </p:nvSpPr>
            <p:spPr bwMode="auto">
              <a:xfrm>
                <a:off x="4139" y="8572"/>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h</a:t>
                </a:r>
                <a:endParaRPr lang="en-US" altLang="zh-CN" sz="1600">
                  <a:latin typeface="Arial" panose="020B0604020202020204" pitchFamily="34" charset="0"/>
                  <a:ea typeface="宋体" panose="02010600030101010101" pitchFamily="2" charset="-122"/>
                </a:endParaRPr>
              </a:p>
            </p:txBody>
          </p:sp>
          <p:grpSp>
            <p:nvGrpSpPr>
              <p:cNvPr id="22560" name="Group 49">
                <a:extLst>
                  <a:ext uri="{FF2B5EF4-FFF2-40B4-BE49-F238E27FC236}">
                    <a16:creationId xmlns:a16="http://schemas.microsoft.com/office/drawing/2014/main" id="{B1EFE5E2-2965-4520-A676-4600CA645D33}"/>
                  </a:ext>
                </a:extLst>
              </p:cNvPr>
              <p:cNvGrpSpPr>
                <a:grpSpLocks noChangeAspect="1"/>
              </p:cNvGrpSpPr>
              <p:nvPr/>
            </p:nvGrpSpPr>
            <p:grpSpPr bwMode="auto">
              <a:xfrm>
                <a:off x="6548" y="7680"/>
                <a:ext cx="2163" cy="2336"/>
                <a:chOff x="6548" y="7680"/>
                <a:chExt cx="2163" cy="2336"/>
              </a:xfrm>
            </p:grpSpPr>
            <p:sp>
              <p:nvSpPr>
                <p:cNvPr id="22563" name="Text Box 50">
                  <a:extLst>
                    <a:ext uri="{FF2B5EF4-FFF2-40B4-BE49-F238E27FC236}">
                      <a16:creationId xmlns:a16="http://schemas.microsoft.com/office/drawing/2014/main" id="{534EA078-E8DE-4B43-B673-DC01F524BB61}"/>
                    </a:ext>
                  </a:extLst>
                </p:cNvPr>
                <p:cNvSpPr txBox="1">
                  <a:spLocks noChangeAspect="1" noChangeArrowheads="1"/>
                </p:cNvSpPr>
                <p:nvPr/>
              </p:nvSpPr>
              <p:spPr bwMode="auto">
                <a:xfrm>
                  <a:off x="6548" y="9548"/>
                  <a:ext cx="216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latin typeface="宋体" panose="02010600030101010101" pitchFamily="2" charset="-122"/>
                      <a:ea typeface="宋体" panose="02010600030101010101" pitchFamily="2" charset="-122"/>
                    </a:rPr>
                    <a:t>(c)</a:t>
                  </a:r>
                  <a:r>
                    <a:rPr lang="zh-CN" altLang="en-US" sz="1600">
                      <a:latin typeface="宋体" panose="02010600030101010101" pitchFamily="2" charset="-122"/>
                      <a:ea typeface="宋体" panose="02010600030101010101" pitchFamily="2" charset="-122"/>
                    </a:rPr>
                    <a:t>加纹理后的圆柱面</a:t>
                  </a:r>
                  <a:endParaRPr lang="zh-CN" altLang="en-US" sz="1600">
                    <a:latin typeface="Arial" panose="020B0604020202020204" pitchFamily="34" charset="0"/>
                    <a:ea typeface="宋体" panose="02010600030101010101" pitchFamily="2" charset="-122"/>
                  </a:endParaRPr>
                </a:p>
              </p:txBody>
            </p:sp>
            <p:sp>
              <p:nvSpPr>
                <p:cNvPr id="22564" name="Arc 51">
                  <a:extLst>
                    <a:ext uri="{FF2B5EF4-FFF2-40B4-BE49-F238E27FC236}">
                      <a16:creationId xmlns:a16="http://schemas.microsoft.com/office/drawing/2014/main" id="{5C829B0E-3206-460D-A637-4396CAA1A66C}"/>
                    </a:ext>
                  </a:extLst>
                </p:cNvPr>
                <p:cNvSpPr>
                  <a:spLocks noChangeAspect="1"/>
                </p:cNvSpPr>
                <p:nvPr/>
              </p:nvSpPr>
              <p:spPr bwMode="auto">
                <a:xfrm rot="-1580730" flipH="1" flipV="1">
                  <a:off x="6964" y="7706"/>
                  <a:ext cx="913" cy="1111"/>
                </a:xfrm>
                <a:custGeom>
                  <a:avLst/>
                  <a:gdLst>
                    <a:gd name="T0" fmla="*/ 0 w 20932"/>
                    <a:gd name="T1" fmla="*/ 0 h 21600"/>
                    <a:gd name="T2" fmla="*/ 2 w 20932"/>
                    <a:gd name="T3" fmla="*/ 1 h 21600"/>
                    <a:gd name="T4" fmla="*/ 0 w 20932"/>
                    <a:gd name="T5" fmla="*/ 3 h 21600"/>
                    <a:gd name="T6" fmla="*/ 0 60000 65536"/>
                    <a:gd name="T7" fmla="*/ 0 60000 65536"/>
                    <a:gd name="T8" fmla="*/ 0 60000 65536"/>
                  </a:gdLst>
                  <a:ahLst/>
                  <a:cxnLst>
                    <a:cxn ang="T6">
                      <a:pos x="T0" y="T1"/>
                    </a:cxn>
                    <a:cxn ang="T7">
                      <a:pos x="T2" y="T3"/>
                    </a:cxn>
                    <a:cxn ang="T8">
                      <a:pos x="T4" y="T5"/>
                    </a:cxn>
                  </a:cxnLst>
                  <a:rect l="0" t="0" r="r" b="b"/>
                  <a:pathLst>
                    <a:path w="20932" h="21600" fill="none" extrusionOk="0">
                      <a:moveTo>
                        <a:pt x="-1" y="298"/>
                      </a:moveTo>
                      <a:cubicBezTo>
                        <a:pt x="1182" y="99"/>
                        <a:pt x="2380" y="0"/>
                        <a:pt x="3580" y="0"/>
                      </a:cubicBezTo>
                      <a:cubicBezTo>
                        <a:pt x="10421" y="0"/>
                        <a:pt x="16858" y="3240"/>
                        <a:pt x="20932" y="8736"/>
                      </a:cubicBezTo>
                    </a:path>
                    <a:path w="20932" h="21600" stroke="0" extrusionOk="0">
                      <a:moveTo>
                        <a:pt x="-1" y="298"/>
                      </a:moveTo>
                      <a:cubicBezTo>
                        <a:pt x="1182" y="99"/>
                        <a:pt x="2380" y="0"/>
                        <a:pt x="3580" y="0"/>
                      </a:cubicBezTo>
                      <a:cubicBezTo>
                        <a:pt x="10421" y="0"/>
                        <a:pt x="16858" y="3240"/>
                        <a:pt x="20932" y="8736"/>
                      </a:cubicBezTo>
                      <a:lnTo>
                        <a:pt x="3580" y="21600"/>
                      </a:lnTo>
                      <a:lnTo>
                        <a:pt x="-1" y="298"/>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5" name="Line 52">
                  <a:extLst>
                    <a:ext uri="{FF2B5EF4-FFF2-40B4-BE49-F238E27FC236}">
                      <a16:creationId xmlns:a16="http://schemas.microsoft.com/office/drawing/2014/main" id="{CD69BF15-E2D9-4031-B3BC-75B1659AED17}"/>
                    </a:ext>
                  </a:extLst>
                </p:cNvPr>
                <p:cNvSpPr>
                  <a:spLocks noChangeAspect="1" noChangeShapeType="1"/>
                </p:cNvSpPr>
                <p:nvPr/>
              </p:nvSpPr>
              <p:spPr bwMode="auto">
                <a:xfrm>
                  <a:off x="7064" y="8268"/>
                  <a:ext cx="0" cy="10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6" name="Oval 53">
                  <a:extLst>
                    <a:ext uri="{FF2B5EF4-FFF2-40B4-BE49-F238E27FC236}">
                      <a16:creationId xmlns:a16="http://schemas.microsoft.com/office/drawing/2014/main" id="{C45941EE-D02C-4AEB-832E-5F9791559C0B}"/>
                    </a:ext>
                  </a:extLst>
                </p:cNvPr>
                <p:cNvSpPr>
                  <a:spLocks noChangeAspect="1" noChangeArrowheads="1"/>
                </p:cNvSpPr>
                <p:nvPr/>
              </p:nvSpPr>
              <p:spPr bwMode="auto">
                <a:xfrm>
                  <a:off x="7064" y="8008"/>
                  <a:ext cx="1006" cy="421"/>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567" name="Oval 54">
                  <a:extLst>
                    <a:ext uri="{FF2B5EF4-FFF2-40B4-BE49-F238E27FC236}">
                      <a16:creationId xmlns:a16="http://schemas.microsoft.com/office/drawing/2014/main" id="{24839046-C537-457A-AFF4-07918D5777FE}"/>
                    </a:ext>
                  </a:extLst>
                </p:cNvPr>
                <p:cNvSpPr>
                  <a:spLocks noChangeAspect="1" noChangeArrowheads="1"/>
                </p:cNvSpPr>
                <p:nvPr/>
              </p:nvSpPr>
              <p:spPr bwMode="auto">
                <a:xfrm>
                  <a:off x="7064" y="9100"/>
                  <a:ext cx="1006" cy="421"/>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568" name="Line 55">
                  <a:extLst>
                    <a:ext uri="{FF2B5EF4-FFF2-40B4-BE49-F238E27FC236}">
                      <a16:creationId xmlns:a16="http://schemas.microsoft.com/office/drawing/2014/main" id="{F01E7689-8AF7-476B-969F-B17BEEAA7704}"/>
                    </a:ext>
                  </a:extLst>
                </p:cNvPr>
                <p:cNvSpPr>
                  <a:spLocks noChangeAspect="1" noChangeShapeType="1"/>
                </p:cNvSpPr>
                <p:nvPr/>
              </p:nvSpPr>
              <p:spPr bwMode="auto">
                <a:xfrm>
                  <a:off x="7064" y="8220"/>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9" name="Line 56">
                  <a:extLst>
                    <a:ext uri="{FF2B5EF4-FFF2-40B4-BE49-F238E27FC236}">
                      <a16:creationId xmlns:a16="http://schemas.microsoft.com/office/drawing/2014/main" id="{9C56279B-619F-413B-A936-967972E37958}"/>
                    </a:ext>
                  </a:extLst>
                </p:cNvPr>
                <p:cNvSpPr>
                  <a:spLocks noChangeAspect="1" noChangeShapeType="1"/>
                </p:cNvSpPr>
                <p:nvPr/>
              </p:nvSpPr>
              <p:spPr bwMode="auto">
                <a:xfrm>
                  <a:off x="8070" y="8212"/>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0" name="Line 57">
                  <a:extLst>
                    <a:ext uri="{FF2B5EF4-FFF2-40B4-BE49-F238E27FC236}">
                      <a16:creationId xmlns:a16="http://schemas.microsoft.com/office/drawing/2014/main" id="{84160A73-5ADA-41D5-8ED9-13EC988F7DB8}"/>
                    </a:ext>
                  </a:extLst>
                </p:cNvPr>
                <p:cNvSpPr>
                  <a:spLocks noChangeAspect="1" noChangeShapeType="1"/>
                </p:cNvSpPr>
                <p:nvPr/>
              </p:nvSpPr>
              <p:spPr bwMode="auto">
                <a:xfrm rot="-2275960">
                  <a:off x="7608" y="9112"/>
                  <a:ext cx="604" cy="420"/>
                </a:xfrm>
                <a:prstGeom prst="line">
                  <a:avLst/>
                </a:prstGeom>
                <a:noFill/>
                <a:ln w="635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2571" name="Group 58">
                  <a:extLst>
                    <a:ext uri="{FF2B5EF4-FFF2-40B4-BE49-F238E27FC236}">
                      <a16:creationId xmlns:a16="http://schemas.microsoft.com/office/drawing/2014/main" id="{F931CF7B-9D58-4486-A208-B80BC4BA5692}"/>
                    </a:ext>
                  </a:extLst>
                </p:cNvPr>
                <p:cNvGrpSpPr>
                  <a:grpSpLocks noChangeAspect="1"/>
                </p:cNvGrpSpPr>
                <p:nvPr/>
              </p:nvGrpSpPr>
              <p:grpSpPr bwMode="auto">
                <a:xfrm>
                  <a:off x="7548" y="7680"/>
                  <a:ext cx="0" cy="1648"/>
                  <a:chOff x="4779" y="7820"/>
                  <a:chExt cx="0" cy="1648"/>
                </a:xfrm>
              </p:grpSpPr>
              <p:sp>
                <p:nvSpPr>
                  <p:cNvPr id="22584" name="Line 59">
                    <a:extLst>
                      <a:ext uri="{FF2B5EF4-FFF2-40B4-BE49-F238E27FC236}">
                        <a16:creationId xmlns:a16="http://schemas.microsoft.com/office/drawing/2014/main" id="{59965C9A-5F1F-43AC-A9CB-EE346FACBFC6}"/>
                      </a:ext>
                    </a:extLst>
                  </p:cNvPr>
                  <p:cNvSpPr>
                    <a:spLocks noChangeAspect="1" noChangeShapeType="1"/>
                  </p:cNvSpPr>
                  <p:nvPr/>
                </p:nvSpPr>
                <p:spPr bwMode="auto">
                  <a:xfrm flipV="1">
                    <a:off x="4779" y="8376"/>
                    <a:ext cx="0" cy="1092"/>
                  </a:xfrm>
                  <a:prstGeom prst="line">
                    <a:avLst/>
                  </a:prstGeom>
                  <a:noFill/>
                  <a:ln w="63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5" name="Line 60">
                    <a:extLst>
                      <a:ext uri="{FF2B5EF4-FFF2-40B4-BE49-F238E27FC236}">
                        <a16:creationId xmlns:a16="http://schemas.microsoft.com/office/drawing/2014/main" id="{F268CF31-4543-4EA6-8F35-9C1B730A24A1}"/>
                      </a:ext>
                    </a:extLst>
                  </p:cNvPr>
                  <p:cNvSpPr>
                    <a:spLocks noChangeAspect="1" noChangeShapeType="1"/>
                  </p:cNvSpPr>
                  <p:nvPr/>
                </p:nvSpPr>
                <p:spPr bwMode="auto">
                  <a:xfrm flipV="1">
                    <a:off x="4779" y="7820"/>
                    <a:ext cx="0" cy="561"/>
                  </a:xfrm>
                  <a:prstGeom prst="line">
                    <a:avLst/>
                  </a:prstGeom>
                  <a:noFill/>
                  <a:ln w="6350">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572" name="Text Box 61">
                  <a:extLst>
                    <a:ext uri="{FF2B5EF4-FFF2-40B4-BE49-F238E27FC236}">
                      <a16:creationId xmlns:a16="http://schemas.microsoft.com/office/drawing/2014/main" id="{C7D686C6-6EF6-475C-A441-ED58A5E6184C}"/>
                    </a:ext>
                  </a:extLst>
                </p:cNvPr>
                <p:cNvSpPr txBox="1">
                  <a:spLocks noChangeAspect="1" noChangeArrowheads="1"/>
                </p:cNvSpPr>
                <p:nvPr/>
              </p:nvSpPr>
              <p:spPr bwMode="auto">
                <a:xfrm>
                  <a:off x="8127" y="9022"/>
                  <a:ext cx="57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x</a:t>
                  </a:r>
                  <a:endParaRPr lang="en-US" altLang="zh-CN" sz="1600">
                    <a:latin typeface="Arial" panose="020B0604020202020204" pitchFamily="34" charset="0"/>
                    <a:ea typeface="宋体" panose="02010600030101010101" pitchFamily="2" charset="-122"/>
                  </a:endParaRPr>
                </a:p>
              </p:txBody>
            </p:sp>
            <p:sp>
              <p:nvSpPr>
                <p:cNvPr id="22573" name="Text Box 62">
                  <a:extLst>
                    <a:ext uri="{FF2B5EF4-FFF2-40B4-BE49-F238E27FC236}">
                      <a16:creationId xmlns:a16="http://schemas.microsoft.com/office/drawing/2014/main" id="{D2887023-1B97-49A1-84A4-994BBFA39D46}"/>
                    </a:ext>
                  </a:extLst>
                </p:cNvPr>
                <p:cNvSpPr txBox="1">
                  <a:spLocks noChangeAspect="1" noChangeArrowheads="1"/>
                </p:cNvSpPr>
                <p:nvPr/>
              </p:nvSpPr>
              <p:spPr bwMode="auto">
                <a:xfrm>
                  <a:off x="7583" y="8374"/>
                  <a:ext cx="569"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i="1">
                      <a:ea typeface="宋体" panose="02010600030101010101" pitchFamily="2" charset="-122"/>
                    </a:rPr>
                    <a:t>y</a:t>
                  </a:r>
                  <a:endParaRPr lang="en-US" altLang="zh-CN" sz="1600">
                    <a:latin typeface="Arial" panose="020B0604020202020204" pitchFamily="34" charset="0"/>
                    <a:ea typeface="宋体" panose="02010600030101010101" pitchFamily="2" charset="-122"/>
                  </a:endParaRPr>
                </a:p>
              </p:txBody>
            </p:sp>
            <p:sp>
              <p:nvSpPr>
                <p:cNvPr id="22574" name="Line 63">
                  <a:extLst>
                    <a:ext uri="{FF2B5EF4-FFF2-40B4-BE49-F238E27FC236}">
                      <a16:creationId xmlns:a16="http://schemas.microsoft.com/office/drawing/2014/main" id="{C4991CB9-2771-42FC-8223-85CBE946E2F8}"/>
                    </a:ext>
                  </a:extLst>
                </p:cNvPr>
                <p:cNvSpPr>
                  <a:spLocks noChangeAspect="1" noChangeShapeType="1"/>
                </p:cNvSpPr>
                <p:nvPr/>
              </p:nvSpPr>
              <p:spPr bwMode="auto">
                <a:xfrm>
                  <a:off x="7280" y="8388"/>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5" name="Line 64">
                  <a:extLst>
                    <a:ext uri="{FF2B5EF4-FFF2-40B4-BE49-F238E27FC236}">
                      <a16:creationId xmlns:a16="http://schemas.microsoft.com/office/drawing/2014/main" id="{63B0313B-2A1D-4604-AF1D-ECF9130BDEE8}"/>
                    </a:ext>
                  </a:extLst>
                </p:cNvPr>
                <p:cNvSpPr>
                  <a:spLocks noChangeAspect="1" noChangeShapeType="1"/>
                </p:cNvSpPr>
                <p:nvPr/>
              </p:nvSpPr>
              <p:spPr bwMode="auto">
                <a:xfrm>
                  <a:off x="7544" y="8420"/>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6" name="Line 65">
                  <a:extLst>
                    <a:ext uri="{FF2B5EF4-FFF2-40B4-BE49-F238E27FC236}">
                      <a16:creationId xmlns:a16="http://schemas.microsoft.com/office/drawing/2014/main" id="{467570F1-29C2-4A2B-81C1-C292C720DCCC}"/>
                    </a:ext>
                  </a:extLst>
                </p:cNvPr>
                <p:cNvSpPr>
                  <a:spLocks noChangeAspect="1" noChangeShapeType="1"/>
                </p:cNvSpPr>
                <p:nvPr/>
              </p:nvSpPr>
              <p:spPr bwMode="auto">
                <a:xfrm>
                  <a:off x="7840" y="8396"/>
                  <a:ext cx="1" cy="11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7" name="Arc 66">
                  <a:extLst>
                    <a:ext uri="{FF2B5EF4-FFF2-40B4-BE49-F238E27FC236}">
                      <a16:creationId xmlns:a16="http://schemas.microsoft.com/office/drawing/2014/main" id="{E3F4BAFA-8595-4051-A5DD-B5D36206ABAE}"/>
                    </a:ext>
                  </a:extLst>
                </p:cNvPr>
                <p:cNvSpPr>
                  <a:spLocks noChangeAspect="1"/>
                </p:cNvSpPr>
                <p:nvPr/>
              </p:nvSpPr>
              <p:spPr bwMode="auto">
                <a:xfrm rot="-1580730" flipH="1" flipV="1">
                  <a:off x="6968" y="7992"/>
                  <a:ext cx="913" cy="1111"/>
                </a:xfrm>
                <a:custGeom>
                  <a:avLst/>
                  <a:gdLst>
                    <a:gd name="T0" fmla="*/ 0 w 20932"/>
                    <a:gd name="T1" fmla="*/ 0 h 21600"/>
                    <a:gd name="T2" fmla="*/ 2 w 20932"/>
                    <a:gd name="T3" fmla="*/ 1 h 21600"/>
                    <a:gd name="T4" fmla="*/ 0 w 20932"/>
                    <a:gd name="T5" fmla="*/ 3 h 21600"/>
                    <a:gd name="T6" fmla="*/ 0 60000 65536"/>
                    <a:gd name="T7" fmla="*/ 0 60000 65536"/>
                    <a:gd name="T8" fmla="*/ 0 60000 65536"/>
                  </a:gdLst>
                  <a:ahLst/>
                  <a:cxnLst>
                    <a:cxn ang="T6">
                      <a:pos x="T0" y="T1"/>
                    </a:cxn>
                    <a:cxn ang="T7">
                      <a:pos x="T2" y="T3"/>
                    </a:cxn>
                    <a:cxn ang="T8">
                      <a:pos x="T4" y="T5"/>
                    </a:cxn>
                  </a:cxnLst>
                  <a:rect l="0" t="0" r="r" b="b"/>
                  <a:pathLst>
                    <a:path w="20932" h="21600" fill="none" extrusionOk="0">
                      <a:moveTo>
                        <a:pt x="-1" y="298"/>
                      </a:moveTo>
                      <a:cubicBezTo>
                        <a:pt x="1182" y="99"/>
                        <a:pt x="2380" y="0"/>
                        <a:pt x="3580" y="0"/>
                      </a:cubicBezTo>
                      <a:cubicBezTo>
                        <a:pt x="10421" y="0"/>
                        <a:pt x="16858" y="3240"/>
                        <a:pt x="20932" y="8736"/>
                      </a:cubicBezTo>
                    </a:path>
                    <a:path w="20932" h="21600" stroke="0" extrusionOk="0">
                      <a:moveTo>
                        <a:pt x="-1" y="298"/>
                      </a:moveTo>
                      <a:cubicBezTo>
                        <a:pt x="1182" y="99"/>
                        <a:pt x="2380" y="0"/>
                        <a:pt x="3580" y="0"/>
                      </a:cubicBezTo>
                      <a:cubicBezTo>
                        <a:pt x="10421" y="0"/>
                        <a:pt x="16858" y="3240"/>
                        <a:pt x="20932" y="8736"/>
                      </a:cubicBezTo>
                      <a:lnTo>
                        <a:pt x="3580" y="21600"/>
                      </a:lnTo>
                      <a:lnTo>
                        <a:pt x="-1" y="298"/>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8" name="Arc 67">
                  <a:extLst>
                    <a:ext uri="{FF2B5EF4-FFF2-40B4-BE49-F238E27FC236}">
                      <a16:creationId xmlns:a16="http://schemas.microsoft.com/office/drawing/2014/main" id="{6535AE36-1E19-4678-9B32-94FDF585A4F2}"/>
                    </a:ext>
                  </a:extLst>
                </p:cNvPr>
                <p:cNvSpPr>
                  <a:spLocks noChangeAspect="1"/>
                </p:cNvSpPr>
                <p:nvPr/>
              </p:nvSpPr>
              <p:spPr bwMode="auto">
                <a:xfrm rot="-1580730" flipH="1" flipV="1">
                  <a:off x="6964" y="8266"/>
                  <a:ext cx="913" cy="1111"/>
                </a:xfrm>
                <a:custGeom>
                  <a:avLst/>
                  <a:gdLst>
                    <a:gd name="T0" fmla="*/ 0 w 20932"/>
                    <a:gd name="T1" fmla="*/ 0 h 21600"/>
                    <a:gd name="T2" fmla="*/ 2 w 20932"/>
                    <a:gd name="T3" fmla="*/ 1 h 21600"/>
                    <a:gd name="T4" fmla="*/ 0 w 20932"/>
                    <a:gd name="T5" fmla="*/ 3 h 21600"/>
                    <a:gd name="T6" fmla="*/ 0 60000 65536"/>
                    <a:gd name="T7" fmla="*/ 0 60000 65536"/>
                    <a:gd name="T8" fmla="*/ 0 60000 65536"/>
                  </a:gdLst>
                  <a:ahLst/>
                  <a:cxnLst>
                    <a:cxn ang="T6">
                      <a:pos x="T0" y="T1"/>
                    </a:cxn>
                    <a:cxn ang="T7">
                      <a:pos x="T2" y="T3"/>
                    </a:cxn>
                    <a:cxn ang="T8">
                      <a:pos x="T4" y="T5"/>
                    </a:cxn>
                  </a:cxnLst>
                  <a:rect l="0" t="0" r="r" b="b"/>
                  <a:pathLst>
                    <a:path w="20932" h="21600" fill="none" extrusionOk="0">
                      <a:moveTo>
                        <a:pt x="-1" y="298"/>
                      </a:moveTo>
                      <a:cubicBezTo>
                        <a:pt x="1182" y="99"/>
                        <a:pt x="2380" y="0"/>
                        <a:pt x="3580" y="0"/>
                      </a:cubicBezTo>
                      <a:cubicBezTo>
                        <a:pt x="10421" y="0"/>
                        <a:pt x="16858" y="3240"/>
                        <a:pt x="20932" y="8736"/>
                      </a:cubicBezTo>
                    </a:path>
                    <a:path w="20932" h="21600" stroke="0" extrusionOk="0">
                      <a:moveTo>
                        <a:pt x="-1" y="298"/>
                      </a:moveTo>
                      <a:cubicBezTo>
                        <a:pt x="1182" y="99"/>
                        <a:pt x="2380" y="0"/>
                        <a:pt x="3580" y="0"/>
                      </a:cubicBezTo>
                      <a:cubicBezTo>
                        <a:pt x="10421" y="0"/>
                        <a:pt x="16858" y="3240"/>
                        <a:pt x="20932" y="8736"/>
                      </a:cubicBezTo>
                      <a:lnTo>
                        <a:pt x="3580" y="21600"/>
                      </a:lnTo>
                      <a:lnTo>
                        <a:pt x="-1" y="298"/>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9" name="Text Box 68">
                  <a:extLst>
                    <a:ext uri="{FF2B5EF4-FFF2-40B4-BE49-F238E27FC236}">
                      <a16:creationId xmlns:a16="http://schemas.microsoft.com/office/drawing/2014/main" id="{A3FC4B4E-F30F-4ED7-8A3C-AB3E966FB08A}"/>
                    </a:ext>
                  </a:extLst>
                </p:cNvPr>
                <p:cNvSpPr txBox="1">
                  <a:spLocks noChangeAspect="1" noChangeArrowheads="1"/>
                </p:cNvSpPr>
                <p:nvPr/>
              </p:nvSpPr>
              <p:spPr bwMode="auto">
                <a:xfrm>
                  <a:off x="8099" y="7952"/>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(d)</a:t>
                  </a:r>
                  <a:endParaRPr lang="en-US" altLang="zh-CN" sz="1600">
                    <a:latin typeface="Arial" panose="020B0604020202020204" pitchFamily="34" charset="0"/>
                    <a:ea typeface="宋体" panose="02010600030101010101" pitchFamily="2" charset="-122"/>
                  </a:endParaRPr>
                </a:p>
              </p:txBody>
            </p:sp>
            <p:sp>
              <p:nvSpPr>
                <p:cNvPr id="22580" name="Text Box 69">
                  <a:extLst>
                    <a:ext uri="{FF2B5EF4-FFF2-40B4-BE49-F238E27FC236}">
                      <a16:creationId xmlns:a16="http://schemas.microsoft.com/office/drawing/2014/main" id="{5C9073D6-9FB9-4334-9C6C-71051E226620}"/>
                    </a:ext>
                  </a:extLst>
                </p:cNvPr>
                <p:cNvSpPr txBox="1">
                  <a:spLocks noChangeAspect="1" noChangeArrowheads="1"/>
                </p:cNvSpPr>
                <p:nvPr/>
              </p:nvSpPr>
              <p:spPr bwMode="auto">
                <a:xfrm>
                  <a:off x="7949" y="7959"/>
                  <a:ext cx="36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b</a:t>
                  </a:r>
                  <a:endParaRPr lang="en-US" altLang="zh-CN" sz="1600">
                    <a:latin typeface="Arial" panose="020B0604020202020204" pitchFamily="34" charset="0"/>
                    <a:ea typeface="宋体" panose="02010600030101010101" pitchFamily="2" charset="-122"/>
                  </a:endParaRPr>
                </a:p>
              </p:txBody>
            </p:sp>
            <p:sp>
              <p:nvSpPr>
                <p:cNvPr id="22581" name="Text Box 70">
                  <a:extLst>
                    <a:ext uri="{FF2B5EF4-FFF2-40B4-BE49-F238E27FC236}">
                      <a16:creationId xmlns:a16="http://schemas.microsoft.com/office/drawing/2014/main" id="{C6C6434D-A8BA-4E57-9C2A-8CBB7C5AB08F}"/>
                    </a:ext>
                  </a:extLst>
                </p:cNvPr>
                <p:cNvSpPr txBox="1">
                  <a:spLocks noChangeAspect="1" noChangeArrowheads="1"/>
                </p:cNvSpPr>
                <p:nvPr/>
              </p:nvSpPr>
              <p:spPr bwMode="auto">
                <a:xfrm>
                  <a:off x="7934" y="9132"/>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a</a:t>
                  </a:r>
                  <a:endParaRPr lang="en-US" altLang="zh-CN" sz="1600">
                    <a:latin typeface="Arial" panose="020B0604020202020204" pitchFamily="34" charset="0"/>
                    <a:ea typeface="宋体" panose="02010600030101010101" pitchFamily="2" charset="-122"/>
                  </a:endParaRPr>
                </a:p>
              </p:txBody>
            </p:sp>
            <p:sp>
              <p:nvSpPr>
                <p:cNvPr id="22582" name="Text Box 71">
                  <a:extLst>
                    <a:ext uri="{FF2B5EF4-FFF2-40B4-BE49-F238E27FC236}">
                      <a16:creationId xmlns:a16="http://schemas.microsoft.com/office/drawing/2014/main" id="{92FF0976-E752-4ED7-A45B-16391A4F54FA}"/>
                    </a:ext>
                  </a:extLst>
                </p:cNvPr>
                <p:cNvSpPr txBox="1">
                  <a:spLocks noChangeAspect="1" noChangeArrowheads="1"/>
                </p:cNvSpPr>
                <p:nvPr/>
              </p:nvSpPr>
              <p:spPr bwMode="auto">
                <a:xfrm>
                  <a:off x="8167" y="9124"/>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(c)</a:t>
                  </a:r>
                  <a:endParaRPr lang="en-US" altLang="zh-CN" sz="1600">
                    <a:latin typeface="Arial" panose="020B0604020202020204" pitchFamily="34" charset="0"/>
                    <a:ea typeface="宋体" panose="02010600030101010101" pitchFamily="2" charset="-122"/>
                  </a:endParaRPr>
                </a:p>
              </p:txBody>
            </p:sp>
            <p:sp>
              <p:nvSpPr>
                <p:cNvPr id="22583" name="Line 72">
                  <a:extLst>
                    <a:ext uri="{FF2B5EF4-FFF2-40B4-BE49-F238E27FC236}">
                      <a16:creationId xmlns:a16="http://schemas.microsoft.com/office/drawing/2014/main" id="{AD0B0018-A304-4B71-AE1D-5BCAE255670B}"/>
                    </a:ext>
                  </a:extLst>
                </p:cNvPr>
                <p:cNvSpPr>
                  <a:spLocks noChangeAspect="1" noChangeShapeType="1"/>
                </p:cNvSpPr>
                <p:nvPr/>
              </p:nvSpPr>
              <p:spPr bwMode="auto">
                <a:xfrm rot="-6639012">
                  <a:off x="7346" y="8779"/>
                  <a:ext cx="574" cy="420"/>
                </a:xfrm>
                <a:prstGeom prst="line">
                  <a:avLst/>
                </a:prstGeom>
                <a:noFill/>
                <a:ln w="6350">
                  <a:solidFill>
                    <a:srgbClr val="000000"/>
                  </a:solidFill>
                  <a:prstDash val="dash"/>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561" name="Text Box 73">
                <a:extLst>
                  <a:ext uri="{FF2B5EF4-FFF2-40B4-BE49-F238E27FC236}">
                    <a16:creationId xmlns:a16="http://schemas.microsoft.com/office/drawing/2014/main" id="{AAEDF5FB-964C-4C23-9E83-C3E11F5E4606}"/>
                  </a:ext>
                </a:extLst>
              </p:cNvPr>
              <p:cNvSpPr txBox="1">
                <a:spLocks noChangeAspect="1" noChangeArrowheads="1"/>
              </p:cNvSpPr>
              <p:nvPr/>
            </p:nvSpPr>
            <p:spPr bwMode="auto">
              <a:xfrm>
                <a:off x="2834" y="9321"/>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1</a:t>
                </a:r>
                <a:endParaRPr lang="en-US" altLang="zh-CN" sz="1600">
                  <a:latin typeface="Arial" panose="020B0604020202020204" pitchFamily="34" charset="0"/>
                  <a:ea typeface="宋体" panose="02010600030101010101" pitchFamily="2" charset="-122"/>
                </a:endParaRPr>
              </a:p>
            </p:txBody>
          </p:sp>
          <p:sp>
            <p:nvSpPr>
              <p:cNvPr id="22562" name="Text Box 74">
                <a:extLst>
                  <a:ext uri="{FF2B5EF4-FFF2-40B4-BE49-F238E27FC236}">
                    <a16:creationId xmlns:a16="http://schemas.microsoft.com/office/drawing/2014/main" id="{7E1960BC-98BB-4315-84F0-5F9DF4B03353}"/>
                  </a:ext>
                </a:extLst>
              </p:cNvPr>
              <p:cNvSpPr txBox="1">
                <a:spLocks noChangeAspect="1" noChangeArrowheads="1"/>
              </p:cNvSpPr>
              <p:nvPr/>
            </p:nvSpPr>
            <p:spPr bwMode="auto">
              <a:xfrm>
                <a:off x="1484" y="8118"/>
                <a:ext cx="5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1</a:t>
                </a:r>
                <a:endParaRPr lang="en-US" altLang="zh-CN" sz="1600">
                  <a:latin typeface="Arial" panose="020B0604020202020204" pitchFamily="34" charset="0"/>
                  <a:ea typeface="宋体" panose="02010600030101010101" pitchFamily="2" charset="-122"/>
                </a:endParaRPr>
              </a:p>
            </p:txBody>
          </p:sp>
        </p:grpSp>
      </p:grpSp>
      <p:sp>
        <p:nvSpPr>
          <p:cNvPr id="22535" name="Rectangle 75">
            <a:extLst>
              <a:ext uri="{FF2B5EF4-FFF2-40B4-BE49-F238E27FC236}">
                <a16:creationId xmlns:a16="http://schemas.microsoft.com/office/drawing/2014/main" id="{49EF337C-ABB9-4907-AF91-0E3F14D17C20}"/>
              </a:ext>
            </a:extLst>
          </p:cNvPr>
          <p:cNvSpPr>
            <a:spLocks noGrp="1" noChangeArrowheads="1"/>
          </p:cNvSpPr>
          <p:nvPr>
            <p:ph type="title"/>
          </p:nvPr>
        </p:nvSpPr>
        <p:spPr>
          <a:noFill/>
        </p:spPr>
        <p:txBody>
          <a:bodyPr/>
          <a:lstStyle/>
          <a:p>
            <a:pPr eaLnBrk="1" hangingPunct="1"/>
            <a:r>
              <a:rPr lang="en-US" altLang="zh-CN" dirty="0">
                <a:ea typeface="宋体" panose="02010600030101010101" pitchFamily="2" charset="-122"/>
              </a:rPr>
              <a:t>2D</a:t>
            </a:r>
            <a:r>
              <a:rPr lang="zh-CN" altLang="en-US" dirty="0">
                <a:ea typeface="宋体" panose="02010600030101010101" pitchFamily="2" charset="-122"/>
              </a:rPr>
              <a:t>纹理映射</a:t>
            </a:r>
            <a:endParaRPr lang="en-US" altLang="zh-CN" dirty="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BEC96D6-1ACC-42ED-8BD0-CCE8BB66FF6E}"/>
              </a:ext>
            </a:extLst>
          </p:cNvPr>
          <p:cNvSpPr>
            <a:spLocks noGrp="1" noChangeArrowheads="1"/>
          </p:cNvSpPr>
          <p:nvPr>
            <p:ph type="title"/>
          </p:nvPr>
        </p:nvSpPr>
        <p:spPr/>
        <p:txBody>
          <a:bodyPr/>
          <a:lstStyle/>
          <a:p>
            <a:pPr eaLnBrk="1" hangingPunct="1"/>
            <a:r>
              <a:rPr lang="zh-CN" altLang="en-US" sz="4000" dirty="0">
                <a:ea typeface="宋体" panose="02010600030101010101" pitchFamily="2" charset="-122"/>
              </a:rPr>
              <a:t>纹理映射</a:t>
            </a:r>
            <a:endParaRPr lang="en-US" altLang="zh-CN" sz="4000" dirty="0">
              <a:ea typeface="宋体" panose="02010600030101010101" pitchFamily="2" charset="-122"/>
            </a:endParaRPr>
          </a:p>
        </p:txBody>
      </p:sp>
      <p:sp>
        <p:nvSpPr>
          <p:cNvPr id="23555" name="Rectangle 3">
            <a:extLst>
              <a:ext uri="{FF2B5EF4-FFF2-40B4-BE49-F238E27FC236}">
                <a16:creationId xmlns:a16="http://schemas.microsoft.com/office/drawing/2014/main" id="{8406FE74-5107-4D46-AA76-1E383684C194}"/>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圆柱面的参数表示为：</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纹理空间到参数空间的线性映射函数为</a:t>
            </a: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而由参数空间到纹理空间的逆映射为</a:t>
            </a:r>
          </a:p>
        </p:txBody>
      </p:sp>
      <p:sp>
        <p:nvSpPr>
          <p:cNvPr id="23556" name="Rectangle 4">
            <a:extLst>
              <a:ext uri="{FF2B5EF4-FFF2-40B4-BE49-F238E27FC236}">
                <a16:creationId xmlns:a16="http://schemas.microsoft.com/office/drawing/2014/main" id="{9D81A831-38FC-4F6F-AB43-D52B8D9FA54A}"/>
              </a:ext>
            </a:extLst>
          </p:cNvPr>
          <p:cNvSpPr>
            <a:spLocks noChangeArrowheads="1"/>
          </p:cNvSpPr>
          <p:nvPr/>
        </p:nvSpPr>
        <p:spPr bwMode="auto">
          <a:xfrm>
            <a:off x="0" y="3100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3557" name="Object 5">
            <a:extLst>
              <a:ext uri="{FF2B5EF4-FFF2-40B4-BE49-F238E27FC236}">
                <a16:creationId xmlns:a16="http://schemas.microsoft.com/office/drawing/2014/main" id="{8B823637-B29B-40BB-B028-8E1B409A4CC1}"/>
              </a:ext>
            </a:extLst>
          </p:cNvPr>
          <p:cNvGraphicFramePr>
            <a:graphicFrameLocks noChangeAspect="1"/>
          </p:cNvGraphicFramePr>
          <p:nvPr/>
        </p:nvGraphicFramePr>
        <p:xfrm>
          <a:off x="2051050" y="1989138"/>
          <a:ext cx="1641475" cy="1609725"/>
        </p:xfrm>
        <a:graphic>
          <a:graphicData uri="http://schemas.openxmlformats.org/presentationml/2006/ole">
            <mc:AlternateContent xmlns:mc="http://schemas.openxmlformats.org/markup-compatibility/2006">
              <mc:Choice xmlns:v="urn:schemas-microsoft-com:vml" Requires="v">
                <p:oleObj spid="_x0000_s23652" r:id="rId3" imgW="672808" imgH="660113" progId="">
                  <p:embed/>
                </p:oleObj>
              </mc:Choice>
              <mc:Fallback>
                <p:oleObj r:id="rId3" imgW="672808" imgH="660113" progId="">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989138"/>
                        <a:ext cx="1641475"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6">
            <a:extLst>
              <a:ext uri="{FF2B5EF4-FFF2-40B4-BE49-F238E27FC236}">
                <a16:creationId xmlns:a16="http://schemas.microsoft.com/office/drawing/2014/main" id="{EB7B0244-9B60-4907-AA92-82DC1D82FF5A}"/>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3559" name="Object 7">
            <a:extLst>
              <a:ext uri="{FF2B5EF4-FFF2-40B4-BE49-F238E27FC236}">
                <a16:creationId xmlns:a16="http://schemas.microsoft.com/office/drawing/2014/main" id="{5994EE14-5D9A-4FB9-9284-F43A615CEA0B}"/>
              </a:ext>
            </a:extLst>
          </p:cNvPr>
          <p:cNvGraphicFramePr>
            <a:graphicFrameLocks noChangeAspect="1"/>
          </p:cNvGraphicFramePr>
          <p:nvPr/>
        </p:nvGraphicFramePr>
        <p:xfrm>
          <a:off x="4067175" y="2565400"/>
          <a:ext cx="3671888" cy="517525"/>
        </p:xfrm>
        <a:graphic>
          <a:graphicData uri="http://schemas.openxmlformats.org/presentationml/2006/ole">
            <mc:AlternateContent xmlns:mc="http://schemas.openxmlformats.org/markup-compatibility/2006">
              <mc:Choice xmlns:v="urn:schemas-microsoft-com:vml" Requires="v">
                <p:oleObj spid="_x0000_s23653" r:id="rId5" imgW="1422400" imgH="203200" progId="">
                  <p:embed/>
                </p:oleObj>
              </mc:Choice>
              <mc:Fallback>
                <p:oleObj r:id="rId5" imgW="1422400" imgH="203200" progId="">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2565400"/>
                        <a:ext cx="3671888"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Rectangle 8">
            <a:extLst>
              <a:ext uri="{FF2B5EF4-FFF2-40B4-BE49-F238E27FC236}">
                <a16:creationId xmlns:a16="http://schemas.microsoft.com/office/drawing/2014/main" id="{1011793D-7887-48C9-B695-DD4D7FFAA7E3}"/>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3561" name="Object 9">
            <a:extLst>
              <a:ext uri="{FF2B5EF4-FFF2-40B4-BE49-F238E27FC236}">
                <a16:creationId xmlns:a16="http://schemas.microsoft.com/office/drawing/2014/main" id="{74CF9910-E2A2-4060-AF88-4BB989FC6293}"/>
              </a:ext>
            </a:extLst>
          </p:cNvPr>
          <p:cNvGraphicFramePr>
            <a:graphicFrameLocks noChangeAspect="1"/>
          </p:cNvGraphicFramePr>
          <p:nvPr/>
        </p:nvGraphicFramePr>
        <p:xfrm>
          <a:off x="2555875" y="4149725"/>
          <a:ext cx="1368425" cy="463550"/>
        </p:xfrm>
        <a:graphic>
          <a:graphicData uri="http://schemas.openxmlformats.org/presentationml/2006/ole">
            <mc:AlternateContent xmlns:mc="http://schemas.openxmlformats.org/markup-compatibility/2006">
              <mc:Choice xmlns:v="urn:schemas-microsoft-com:vml" Requires="v">
                <p:oleObj spid="_x0000_s23654" name="公式" r:id="rId7" imgW="532937" imgH="177646" progId="">
                  <p:embed/>
                </p:oleObj>
              </mc:Choice>
              <mc:Fallback>
                <p:oleObj name="公式" r:id="rId7" imgW="532937" imgH="177646" progId="">
                  <p:embed/>
                  <p:pic>
                    <p:nvPicPr>
                      <p:cNvPr id="0"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4149725"/>
                        <a:ext cx="13684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Rectangle 10">
            <a:extLst>
              <a:ext uri="{FF2B5EF4-FFF2-40B4-BE49-F238E27FC236}">
                <a16:creationId xmlns:a16="http://schemas.microsoft.com/office/drawing/2014/main" id="{72B7CBFF-8D76-4223-B312-33D239527B6B}"/>
              </a:ext>
            </a:extLst>
          </p:cNvPr>
          <p:cNvSpPr>
            <a:spLocks noChangeArrowheads="1"/>
          </p:cNvSpPr>
          <p:nvPr/>
        </p:nvSpPr>
        <p:spPr bwMode="auto">
          <a:xfrm>
            <a:off x="0" y="3348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3563" name="Object 11">
            <a:extLst>
              <a:ext uri="{FF2B5EF4-FFF2-40B4-BE49-F238E27FC236}">
                <a16:creationId xmlns:a16="http://schemas.microsoft.com/office/drawing/2014/main" id="{9CE02806-48A6-4D31-83F7-091CF2710207}"/>
              </a:ext>
            </a:extLst>
          </p:cNvPr>
          <p:cNvGraphicFramePr>
            <a:graphicFrameLocks noChangeAspect="1"/>
          </p:cNvGraphicFramePr>
          <p:nvPr/>
        </p:nvGraphicFramePr>
        <p:xfrm>
          <a:off x="4859338" y="4149725"/>
          <a:ext cx="1008062" cy="439738"/>
        </p:xfrm>
        <a:graphic>
          <a:graphicData uri="http://schemas.openxmlformats.org/presentationml/2006/ole">
            <mc:AlternateContent xmlns:mc="http://schemas.openxmlformats.org/markup-compatibility/2006">
              <mc:Choice xmlns:v="urn:schemas-microsoft-com:vml" Requires="v">
                <p:oleObj spid="_x0000_s23655" name="公式" r:id="rId9" imgW="368140" imgH="165028" progId="">
                  <p:embed/>
                </p:oleObj>
              </mc:Choice>
              <mc:Fallback>
                <p:oleObj name="公式" r:id="rId9" imgW="368140" imgH="165028" progId="">
                  <p:embed/>
                  <p:pic>
                    <p:nvPicPr>
                      <p:cNvPr id="0"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4149725"/>
                        <a:ext cx="1008062"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4" name="Rectangle 12">
            <a:extLst>
              <a:ext uri="{FF2B5EF4-FFF2-40B4-BE49-F238E27FC236}">
                <a16:creationId xmlns:a16="http://schemas.microsoft.com/office/drawing/2014/main" id="{C887358C-4E7C-467C-BAAC-57901F1DE511}"/>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3565" name="Object 13">
            <a:extLst>
              <a:ext uri="{FF2B5EF4-FFF2-40B4-BE49-F238E27FC236}">
                <a16:creationId xmlns:a16="http://schemas.microsoft.com/office/drawing/2014/main" id="{C5FD60CD-AE82-46D7-B286-1167A9AE99AA}"/>
              </a:ext>
            </a:extLst>
          </p:cNvPr>
          <p:cNvGraphicFramePr>
            <a:graphicFrameLocks noChangeAspect="1"/>
          </p:cNvGraphicFramePr>
          <p:nvPr/>
        </p:nvGraphicFramePr>
        <p:xfrm>
          <a:off x="2484438" y="5516563"/>
          <a:ext cx="1655762" cy="469900"/>
        </p:xfrm>
        <a:graphic>
          <a:graphicData uri="http://schemas.openxmlformats.org/presentationml/2006/ole">
            <mc:AlternateContent xmlns:mc="http://schemas.openxmlformats.org/markup-compatibility/2006">
              <mc:Choice xmlns:v="urn:schemas-microsoft-com:vml" Requires="v">
                <p:oleObj spid="_x0000_s23656" name="公式" r:id="rId11" imgW="634449" imgH="177646" progId="">
                  <p:embed/>
                </p:oleObj>
              </mc:Choice>
              <mc:Fallback>
                <p:oleObj name="公式" r:id="rId11" imgW="634449" imgH="177646" progId="">
                  <p:embed/>
                  <p:pic>
                    <p:nvPicPr>
                      <p:cNvPr id="0"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4438" y="5516563"/>
                        <a:ext cx="1655762"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6" name="Rectangle 14">
            <a:extLst>
              <a:ext uri="{FF2B5EF4-FFF2-40B4-BE49-F238E27FC236}">
                <a16:creationId xmlns:a16="http://schemas.microsoft.com/office/drawing/2014/main" id="{5B24E52A-D888-4065-9DBE-740DDDA1E816}"/>
              </a:ext>
            </a:extLst>
          </p:cNvPr>
          <p:cNvSpPr>
            <a:spLocks noChangeArrowheads="1"/>
          </p:cNvSpPr>
          <p:nvPr/>
        </p:nvSpPr>
        <p:spPr bwMode="auto">
          <a:xfrm>
            <a:off x="0" y="3348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3567" name="Object 15">
            <a:extLst>
              <a:ext uri="{FF2B5EF4-FFF2-40B4-BE49-F238E27FC236}">
                <a16:creationId xmlns:a16="http://schemas.microsoft.com/office/drawing/2014/main" id="{21B35328-8689-42BE-AD59-04748BB353EE}"/>
              </a:ext>
            </a:extLst>
          </p:cNvPr>
          <p:cNvGraphicFramePr>
            <a:graphicFrameLocks noChangeAspect="1"/>
          </p:cNvGraphicFramePr>
          <p:nvPr/>
        </p:nvGraphicFramePr>
        <p:xfrm>
          <a:off x="4859338" y="5516563"/>
          <a:ext cx="1008062" cy="439737"/>
        </p:xfrm>
        <a:graphic>
          <a:graphicData uri="http://schemas.openxmlformats.org/presentationml/2006/ole">
            <mc:AlternateContent xmlns:mc="http://schemas.openxmlformats.org/markup-compatibility/2006">
              <mc:Choice xmlns:v="urn:schemas-microsoft-com:vml" Requires="v">
                <p:oleObj spid="_x0000_s23657" name="公式" r:id="rId13" imgW="368140" imgH="165028" progId="">
                  <p:embed/>
                </p:oleObj>
              </mc:Choice>
              <mc:Fallback>
                <p:oleObj name="公式" r:id="rId13" imgW="368140" imgH="165028" progId="">
                  <p:embed/>
                  <p:pic>
                    <p:nvPicPr>
                      <p:cNvPr id="0"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9338" y="5516563"/>
                        <a:ext cx="1008062"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E11202D-B5B0-41D0-BE6B-0B5CE36C1C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496" t="9793" r="67433" b="61613"/>
          <a:stretch>
            <a:fillRect/>
          </a:stretch>
        </p:blipFill>
        <p:spPr bwMode="auto">
          <a:xfrm>
            <a:off x="1619250" y="1414463"/>
            <a:ext cx="21971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a16="http://schemas.microsoft.com/office/drawing/2014/main" id="{5789949D-EF38-4EDF-910F-229E06A270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0377" t="28101" r="52264" b="44685"/>
          <a:stretch>
            <a:fillRect/>
          </a:stretch>
        </p:blipFill>
        <p:spPr bwMode="auto">
          <a:xfrm>
            <a:off x="5480050" y="1341438"/>
            <a:ext cx="17557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4">
            <a:extLst>
              <a:ext uri="{FF2B5EF4-FFF2-40B4-BE49-F238E27FC236}">
                <a16:creationId xmlns:a16="http://schemas.microsoft.com/office/drawing/2014/main" id="{F3E03BE0-D7E6-4A60-B8B4-B9EA5C6F2C3B}"/>
              </a:ext>
            </a:extLst>
          </p:cNvPr>
          <p:cNvSpPr txBox="1">
            <a:spLocks noChangeAspect="1" noChangeArrowheads="1"/>
          </p:cNvSpPr>
          <p:nvPr/>
        </p:nvSpPr>
        <p:spPr bwMode="auto">
          <a:xfrm>
            <a:off x="1619250" y="3355975"/>
            <a:ext cx="59293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ea typeface="宋体" panose="02010600030101010101" pitchFamily="2" charset="-122"/>
              </a:rPr>
              <a:t>   </a:t>
            </a:r>
            <a:r>
              <a:rPr lang="zh-CN" altLang="en-US" sz="1600">
                <a:ea typeface="宋体" panose="02010600030101010101" pitchFamily="2" charset="-122"/>
              </a:rPr>
              <a:t>（</a:t>
            </a:r>
            <a:r>
              <a:rPr lang="en-US" altLang="zh-CN" sz="1600">
                <a:ea typeface="宋体" panose="02010600030101010101" pitchFamily="2" charset="-122"/>
              </a:rPr>
              <a:t>a</a:t>
            </a:r>
            <a:r>
              <a:rPr lang="zh-CN" altLang="en-US" sz="1600">
                <a:ea typeface="宋体" panose="02010600030101010101" pitchFamily="2" charset="-122"/>
              </a:rPr>
              <a:t>） 球面纹理映射                              （</a:t>
            </a:r>
            <a:r>
              <a:rPr lang="en-US" altLang="zh-CN" sz="1600">
                <a:ea typeface="宋体" panose="02010600030101010101" pitchFamily="2" charset="-122"/>
              </a:rPr>
              <a:t>b</a:t>
            </a:r>
            <a:r>
              <a:rPr lang="zh-CN" altLang="en-US" sz="1600">
                <a:ea typeface="宋体" panose="02010600030101010101" pitchFamily="2" charset="-122"/>
              </a:rPr>
              <a:t>） 圆柱表面纹理映射</a:t>
            </a:r>
          </a:p>
          <a:p>
            <a:pPr algn="just" eaLnBrk="1" hangingPunct="1">
              <a:spcBef>
                <a:spcPct val="0"/>
              </a:spcBef>
              <a:buFontTx/>
              <a:buNone/>
            </a:pPr>
            <a:endParaRPr lang="zh-CN" altLang="en-US" sz="1600">
              <a:ea typeface="宋体" panose="02010600030101010101" pitchFamily="2" charset="-122"/>
            </a:endParaRPr>
          </a:p>
          <a:p>
            <a:pPr algn="just" eaLnBrk="1" hangingPunct="1">
              <a:spcBef>
                <a:spcPct val="0"/>
              </a:spcBef>
              <a:buFontTx/>
              <a:buNone/>
            </a:pPr>
            <a:r>
              <a:rPr lang="zh-CN" altLang="en-US" sz="1600">
                <a:ea typeface="宋体" panose="02010600030101010101" pitchFamily="2" charset="-122"/>
              </a:rPr>
              <a:t>           </a:t>
            </a:r>
            <a:endParaRPr lang="zh-CN" altLang="en-US" sz="1600">
              <a:latin typeface="Arial" panose="020B0604020202020204" pitchFamily="34" charset="0"/>
              <a:ea typeface="宋体" panose="02010600030101010101" pitchFamily="2" charset="-122"/>
            </a:endParaRPr>
          </a:p>
        </p:txBody>
      </p:sp>
      <p:sp>
        <p:nvSpPr>
          <p:cNvPr id="24581" name="Rectangle 5">
            <a:extLst>
              <a:ext uri="{FF2B5EF4-FFF2-40B4-BE49-F238E27FC236}">
                <a16:creationId xmlns:a16="http://schemas.microsoft.com/office/drawing/2014/main" id="{CF6E522E-B9A3-4E73-9EE7-18F1DDCB4AA3}"/>
              </a:ext>
            </a:extLst>
          </p:cNvPr>
          <p:cNvSpPr>
            <a:spLocks noChangeArrowheads="1"/>
          </p:cNvSpPr>
          <p:nvPr/>
        </p:nvSpPr>
        <p:spPr bwMode="auto">
          <a:xfrm>
            <a:off x="2689225" y="5791200"/>
            <a:ext cx="429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zh-CN" altLang="en-US" sz="1800">
                <a:latin typeface="Arial" panose="020B0604020202020204" pitchFamily="34" charset="0"/>
                <a:ea typeface="宋体" panose="02010600030101010101" pitchFamily="2" charset="-122"/>
              </a:rPr>
              <a:t>球表面和圆柱表面的长峰波模型纹理映射</a:t>
            </a:r>
          </a:p>
        </p:txBody>
      </p:sp>
      <p:sp>
        <p:nvSpPr>
          <p:cNvPr id="24582" name="Rectangle 6">
            <a:extLst>
              <a:ext uri="{FF2B5EF4-FFF2-40B4-BE49-F238E27FC236}">
                <a16:creationId xmlns:a16="http://schemas.microsoft.com/office/drawing/2014/main" id="{D28F6002-3C63-4E25-86FE-F0C1B4713460}"/>
              </a:ext>
            </a:extLst>
          </p:cNvPr>
          <p:cNvSpPr>
            <a:spLocks noChangeArrowheads="1"/>
          </p:cNvSpPr>
          <p:nvPr/>
        </p:nvSpPr>
        <p:spPr bwMode="auto">
          <a:xfrm>
            <a:off x="1547813" y="3716338"/>
            <a:ext cx="302418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zh-CN" altLang="en-US" sz="1800">
                <a:latin typeface="Arial" panose="020B0604020202020204" pitchFamily="34" charset="0"/>
                <a:ea typeface="宋体" panose="02010600030101010101" pitchFamily="2" charset="-122"/>
              </a:rPr>
              <a:t>长峰波模型的定义域是：</a:t>
            </a:r>
            <a:r>
              <a:rPr lang="en-US" altLang="zh-CN" sz="1800">
                <a:latin typeface="Arial" panose="020B0604020202020204" pitchFamily="34" charset="0"/>
                <a:ea typeface="宋体" panose="02010600030101010101" pitchFamily="2" charset="-122"/>
              </a:rPr>
              <a:t>u∈[0~80π], v∈[0~80π]</a:t>
            </a:r>
            <a:r>
              <a:rPr lang="zh-CN" altLang="en-US" sz="1800">
                <a:latin typeface="Arial" panose="020B0604020202020204" pitchFamily="34" charset="0"/>
                <a:ea typeface="宋体" panose="02010600030101010101" pitchFamily="2" charset="-122"/>
              </a:rPr>
              <a:t>，纹理映射的参数变换关系为</a:t>
            </a:r>
          </a:p>
        </p:txBody>
      </p:sp>
      <p:sp>
        <p:nvSpPr>
          <p:cNvPr id="24583" name="Rectangle 7">
            <a:extLst>
              <a:ext uri="{FF2B5EF4-FFF2-40B4-BE49-F238E27FC236}">
                <a16:creationId xmlns:a16="http://schemas.microsoft.com/office/drawing/2014/main" id="{1A33671B-8112-4E6D-B57D-D68A6E909A2A}"/>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4584" name="Object 8">
            <a:extLst>
              <a:ext uri="{FF2B5EF4-FFF2-40B4-BE49-F238E27FC236}">
                <a16:creationId xmlns:a16="http://schemas.microsoft.com/office/drawing/2014/main" id="{DFA7886F-728A-43A5-8014-ABC6B4BC2214}"/>
              </a:ext>
            </a:extLst>
          </p:cNvPr>
          <p:cNvGraphicFramePr>
            <a:graphicFrameLocks noChangeAspect="1"/>
          </p:cNvGraphicFramePr>
          <p:nvPr/>
        </p:nvGraphicFramePr>
        <p:xfrm>
          <a:off x="1763713" y="4724400"/>
          <a:ext cx="2376487" cy="914400"/>
        </p:xfrm>
        <a:graphic>
          <a:graphicData uri="http://schemas.openxmlformats.org/presentationml/2006/ole">
            <mc:AlternateContent xmlns:mc="http://schemas.openxmlformats.org/markup-compatibility/2006">
              <mc:Choice xmlns:v="urn:schemas-microsoft-com:vml" Requires="v">
                <p:oleObj spid="_x0000_s24617" name="公式" r:id="rId5" imgW="1117600" imgH="431800" progId="">
                  <p:embed/>
                </p:oleObj>
              </mc:Choice>
              <mc:Fallback>
                <p:oleObj name="公式" r:id="rId5" imgW="1117600" imgH="43180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724400"/>
                        <a:ext cx="237648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Rectangle 9">
            <a:extLst>
              <a:ext uri="{FF2B5EF4-FFF2-40B4-BE49-F238E27FC236}">
                <a16:creationId xmlns:a16="http://schemas.microsoft.com/office/drawing/2014/main" id="{A303AD5F-8B67-40B5-A858-4F305F562980}"/>
              </a:ext>
            </a:extLst>
          </p:cNvPr>
          <p:cNvSpPr>
            <a:spLocks noChangeArrowheads="1"/>
          </p:cNvSpPr>
          <p:nvPr/>
        </p:nvSpPr>
        <p:spPr bwMode="auto">
          <a:xfrm>
            <a:off x="5076825" y="3716338"/>
            <a:ext cx="302418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zh-CN" altLang="en-US" sz="1800">
                <a:latin typeface="Arial" panose="020B0604020202020204" pitchFamily="34" charset="0"/>
                <a:ea typeface="宋体" panose="02010600030101010101" pitchFamily="2" charset="-122"/>
              </a:rPr>
              <a:t>长峰波模型的定义域是：</a:t>
            </a:r>
            <a:r>
              <a:rPr lang="en-US" altLang="zh-CN" sz="1800">
                <a:latin typeface="Arial" panose="020B0604020202020204" pitchFamily="34" charset="0"/>
                <a:ea typeface="宋体" panose="02010600030101010101" pitchFamily="2" charset="-122"/>
              </a:rPr>
              <a:t>u∈[0~80π], v∈[0~24π]</a:t>
            </a:r>
            <a:r>
              <a:rPr lang="zh-CN" altLang="en-US" sz="1800">
                <a:latin typeface="Arial" panose="020B0604020202020204" pitchFamily="34" charset="0"/>
                <a:ea typeface="宋体" panose="02010600030101010101" pitchFamily="2" charset="-122"/>
              </a:rPr>
              <a:t>，纹理映射的参数变换关系为</a:t>
            </a:r>
          </a:p>
        </p:txBody>
      </p:sp>
      <p:sp>
        <p:nvSpPr>
          <p:cNvPr id="24586" name="Rectangle 10">
            <a:extLst>
              <a:ext uri="{FF2B5EF4-FFF2-40B4-BE49-F238E27FC236}">
                <a16:creationId xmlns:a16="http://schemas.microsoft.com/office/drawing/2014/main" id="{9356CE3F-1A5C-4B70-B939-ECEC669EF3A2}"/>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24587" name="Object 11">
            <a:extLst>
              <a:ext uri="{FF2B5EF4-FFF2-40B4-BE49-F238E27FC236}">
                <a16:creationId xmlns:a16="http://schemas.microsoft.com/office/drawing/2014/main" id="{E6180431-77F9-4AC9-8200-D6092ECFF20B}"/>
              </a:ext>
            </a:extLst>
          </p:cNvPr>
          <p:cNvGraphicFramePr>
            <a:graphicFrameLocks noChangeAspect="1"/>
          </p:cNvGraphicFramePr>
          <p:nvPr/>
        </p:nvGraphicFramePr>
        <p:xfrm>
          <a:off x="5870575" y="4724400"/>
          <a:ext cx="1289050" cy="912813"/>
        </p:xfrm>
        <a:graphic>
          <a:graphicData uri="http://schemas.openxmlformats.org/presentationml/2006/ole">
            <mc:AlternateContent xmlns:mc="http://schemas.openxmlformats.org/markup-compatibility/2006">
              <mc:Choice xmlns:v="urn:schemas-microsoft-com:vml" Requires="v">
                <p:oleObj spid="_x0000_s24618" r:id="rId7" imgW="609336" imgH="431613" progId="">
                  <p:embed/>
                </p:oleObj>
              </mc:Choice>
              <mc:Fallback>
                <p:oleObj r:id="rId7" imgW="609336" imgH="431613"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0575" y="4724400"/>
                        <a:ext cx="1289050"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8" name="Rectangle 12">
            <a:extLst>
              <a:ext uri="{FF2B5EF4-FFF2-40B4-BE49-F238E27FC236}">
                <a16:creationId xmlns:a16="http://schemas.microsoft.com/office/drawing/2014/main" id="{648AD873-391B-443F-8347-765B4A41FBD2}"/>
              </a:ext>
            </a:extLst>
          </p:cNvPr>
          <p:cNvSpPr>
            <a:spLocks noGrp="1" noChangeArrowheads="1"/>
          </p:cNvSpPr>
          <p:nvPr>
            <p:ph type="title"/>
          </p:nvPr>
        </p:nvSpPr>
        <p:spPr>
          <a:noFill/>
        </p:spPr>
        <p:txBody>
          <a:bodyPr/>
          <a:lstStyle/>
          <a:p>
            <a:pPr eaLnBrk="1" hangingPunct="1"/>
            <a:r>
              <a:rPr lang="en-US" altLang="zh-CN" dirty="0">
                <a:ea typeface="宋体" panose="02010600030101010101" pitchFamily="2" charset="-122"/>
              </a:rPr>
              <a:t>2D</a:t>
            </a:r>
            <a:r>
              <a:rPr lang="zh-CN" altLang="en-US" dirty="0">
                <a:ea typeface="宋体" panose="02010600030101010101" pitchFamily="2" charset="-122"/>
              </a:rPr>
              <a:t>纹理映射</a:t>
            </a:r>
            <a:endParaRPr lang="en-US" altLang="zh-CN"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8EE7676F-6C1F-4AF2-B382-1E8DB91B8A37}"/>
              </a:ext>
            </a:extLst>
          </p:cNvPr>
          <p:cNvSpPr>
            <a:spLocks noGrp="1" noChangeArrowheads="1"/>
          </p:cNvSpPr>
          <p:nvPr>
            <p:ph type="title"/>
          </p:nvPr>
        </p:nvSpPr>
        <p:spPr/>
        <p:txBody>
          <a:bodyPr/>
          <a:lstStyle/>
          <a:p>
            <a:r>
              <a:rPr lang="en-US" altLang="zh-CN">
                <a:ea typeface="宋体" panose="02010600030101010101" pitchFamily="2" charset="-122"/>
              </a:rPr>
              <a:t>WebGL</a:t>
            </a:r>
            <a:r>
              <a:rPr lang="zh-CN" altLang="en-US">
                <a:ea typeface="宋体" panose="02010600030101010101" pitchFamily="2" charset="-122"/>
              </a:rPr>
              <a:t>纹理映射</a:t>
            </a:r>
          </a:p>
        </p:txBody>
      </p:sp>
      <p:sp>
        <p:nvSpPr>
          <p:cNvPr id="25603" name="内容占位符 2">
            <a:extLst>
              <a:ext uri="{FF2B5EF4-FFF2-40B4-BE49-F238E27FC236}">
                <a16:creationId xmlns:a16="http://schemas.microsoft.com/office/drawing/2014/main" id="{3A044FA1-75AB-4F3F-91A6-A6267AD4FD13}"/>
              </a:ext>
            </a:extLst>
          </p:cNvPr>
          <p:cNvSpPr>
            <a:spLocks noGrp="1" noChangeArrowheads="1"/>
          </p:cNvSpPr>
          <p:nvPr>
            <p:ph idx="1"/>
          </p:nvPr>
        </p:nvSpPr>
        <p:spPr>
          <a:xfrm>
            <a:off x="228600" y="1219200"/>
            <a:ext cx="8915400" cy="5181600"/>
          </a:xfrm>
        </p:spPr>
        <p:txBody>
          <a:bodyPr/>
          <a:lstStyle/>
          <a:p>
            <a:pPr marL="514350" indent="-514350">
              <a:buFontTx/>
              <a:buAutoNum type="arabicPeriod"/>
            </a:pPr>
            <a:r>
              <a:rPr lang="en-US" altLang="zh-CN">
                <a:ea typeface="宋体" panose="02010600030101010101" pitchFamily="2" charset="-122"/>
              </a:rPr>
              <a:t>Receive the texture coordinates in the vertex shader and then pass them to the fragment shader  </a:t>
            </a:r>
          </a:p>
          <a:p>
            <a:pPr marL="514350" indent="-514350">
              <a:buFontTx/>
              <a:buAutoNum type="arabicPeriod"/>
            </a:pPr>
            <a:r>
              <a:rPr lang="en-US" altLang="zh-CN">
                <a:ea typeface="宋体" panose="02010600030101010101" pitchFamily="2" charset="-122"/>
              </a:rPr>
              <a:t>Paste the texture image onto the geometric shape inside the fragment shader</a:t>
            </a:r>
          </a:p>
          <a:p>
            <a:pPr marL="514350" indent="-514350">
              <a:buFontTx/>
              <a:buAutoNum type="arabicPeriod"/>
            </a:pPr>
            <a:r>
              <a:rPr lang="en-US" altLang="zh-CN">
                <a:ea typeface="宋体" panose="02010600030101010101" pitchFamily="2" charset="-122"/>
              </a:rPr>
              <a:t>Set the texture coordinates (  initVertexBuffers() )</a:t>
            </a:r>
          </a:p>
          <a:p>
            <a:pPr marL="514350" indent="-514350">
              <a:buFontTx/>
              <a:buAutoNum type="arabicPeriod"/>
            </a:pPr>
            <a:r>
              <a:rPr lang="en-US" altLang="zh-CN">
                <a:ea typeface="宋体" panose="02010600030101010101" pitchFamily="2" charset="-122"/>
              </a:rPr>
              <a:t>Prepare the texture image for loading, and request the browser to read it. (  initTextures() )</a:t>
            </a:r>
          </a:p>
          <a:p>
            <a:pPr marL="514350" indent="-514350">
              <a:buFontTx/>
              <a:buAutoNum type="arabicPeriod"/>
            </a:pPr>
            <a:r>
              <a:rPr lang="en-US" altLang="zh-CN">
                <a:ea typeface="宋体" panose="02010600030101010101" pitchFamily="2" charset="-122"/>
              </a:rPr>
              <a:t>Configure the loaded texture so that it can be used in WebGL (  loadTexture() )</a:t>
            </a:r>
            <a:endParaRPr lang="zh-CN" altLang="en-US">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DFFA031-BCC6-42EB-BDEF-9B974AA17304}"/>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ea typeface="宋体" panose="02010600030101010101" pitchFamily="2" charset="-122"/>
                <a:cs typeface="Times New Roman" panose="02020603050405020304" pitchFamily="18" charset="0"/>
              </a:rPr>
              <a:t>纹理映射</a:t>
            </a:r>
            <a:endParaRPr lang="en-US" altLang="zh-CN" dirty="0">
              <a:latin typeface="宋体" panose="02010600030101010101" pitchFamily="2" charset="-122"/>
              <a:ea typeface="宋体" panose="02010600030101010101" pitchFamily="2" charset="-122"/>
            </a:endParaRPr>
          </a:p>
        </p:txBody>
      </p:sp>
      <p:sp>
        <p:nvSpPr>
          <p:cNvPr id="5123" name="Rectangle 3">
            <a:extLst>
              <a:ext uri="{FF2B5EF4-FFF2-40B4-BE49-F238E27FC236}">
                <a16:creationId xmlns:a16="http://schemas.microsoft.com/office/drawing/2014/main" id="{988BA428-7FD1-48EB-979F-509C741F4012}"/>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纹理映射</a:t>
            </a:r>
            <a:endParaRPr lang="zh-CN" altLang="en-US" dirty="0">
              <a:latin typeface="黑体" panose="02010609060101010101" pitchFamily="49" charset="-122"/>
              <a:ea typeface="黑体" panose="02010609060101010101" pitchFamily="49" charset="-122"/>
            </a:endParaRPr>
          </a:p>
          <a:p>
            <a:pPr lvl="1" eaLnBrk="1" hangingPunct="1"/>
            <a:r>
              <a:rPr lang="zh-CN" altLang="en-US" dirty="0">
                <a:solidFill>
                  <a:schemeClr val="bg2"/>
                </a:solidFill>
                <a:ea typeface="宋体" panose="02010600030101010101" pitchFamily="2" charset="-122"/>
              </a:rPr>
              <a:t>普通</a:t>
            </a:r>
            <a:r>
              <a:rPr lang="en-US" altLang="en-US" dirty="0">
                <a:solidFill>
                  <a:schemeClr val="bg2"/>
                </a:solidFill>
              </a:rPr>
              <a:t>纹理映射</a:t>
            </a:r>
            <a:endParaRPr lang="zh-CN" altLang="en-US" dirty="0">
              <a:solidFill>
                <a:schemeClr val="bg2"/>
              </a:solidFill>
              <a:ea typeface="宋体" panose="02010600030101010101" pitchFamily="2" charset="-122"/>
            </a:endParaRPr>
          </a:p>
          <a:p>
            <a:pPr lvl="1" eaLnBrk="1" hangingPunct="1"/>
            <a:r>
              <a:rPr lang="zh-CN" altLang="en-US" dirty="0">
                <a:solidFill>
                  <a:srgbClr val="0000FF"/>
                </a:solidFill>
                <a:ea typeface="宋体" panose="02010600030101010101" pitchFamily="2" charset="-122"/>
              </a:rPr>
              <a:t>凹凸纹理映射</a:t>
            </a:r>
          </a:p>
          <a:p>
            <a:pPr eaLnBrk="1" hangingPunct="1"/>
            <a:r>
              <a:rPr lang="zh-CN" altLang="en-US" dirty="0">
                <a:ea typeface="宋体" panose="02010600030101010101" pitchFamily="2" charset="-122"/>
              </a:rPr>
              <a:t>透明效果与混合</a:t>
            </a:r>
            <a:endParaRPr lang="en-US" altLang="zh-CN" dirty="0">
              <a:ea typeface="宋体" panose="02010600030101010101" pitchFamily="2" charset="-122"/>
            </a:endParaRPr>
          </a:p>
          <a:p>
            <a:pPr eaLnBrk="1" hangingPunct="1"/>
            <a:r>
              <a:rPr lang="zh-CN" altLang="en-US" dirty="0">
                <a:ea typeface="宋体" panose="02010600030101010101" pitchFamily="2" charset="-122"/>
              </a:rPr>
              <a:t>光线跟踪</a:t>
            </a:r>
            <a:endParaRPr lang="zh-CN" altLang="en-US" dirty="0">
              <a:solidFill>
                <a:schemeClr val="bg2"/>
              </a:solidFill>
              <a:latin typeface="黑体" panose="02010609060101010101" pitchFamily="49" charset="-122"/>
              <a:ea typeface="黑体" panose="02010609060101010101" pitchFamily="49" charset="-122"/>
            </a:endParaRPr>
          </a:p>
          <a:p>
            <a:pPr lvl="1" eaLnBrk="1" hangingPunct="1"/>
            <a:endParaRPr lang="en-US" altLang="zh-CN" dirty="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F66D6DA-3823-49FE-B31F-D08D6720BA17}"/>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什么丢失了？</a:t>
            </a:r>
            <a:endParaRPr lang="en-US" altLang="zh-CN" dirty="0">
              <a:ea typeface="宋体" panose="02010600030101010101" pitchFamily="2" charset="-122"/>
            </a:endParaRPr>
          </a:p>
        </p:txBody>
      </p:sp>
      <p:sp>
        <p:nvSpPr>
          <p:cNvPr id="27651" name="Rectangle 3">
            <a:extLst>
              <a:ext uri="{FF2B5EF4-FFF2-40B4-BE49-F238E27FC236}">
                <a16:creationId xmlns:a16="http://schemas.microsoft.com/office/drawing/2014/main" id="{A6B20A10-FA21-44BE-9158-03BE1AC5E884}"/>
              </a:ext>
            </a:extLst>
          </p:cNvPr>
          <p:cNvSpPr>
            <a:spLocks noGrp="1" noChangeArrowheads="1"/>
          </p:cNvSpPr>
          <p:nvPr>
            <p:ph type="body" idx="1"/>
          </p:nvPr>
        </p:nvSpPr>
        <p:spPr>
          <a:xfrm>
            <a:off x="250825" y="1196975"/>
            <a:ext cx="5930900" cy="4525963"/>
          </a:xfrm>
        </p:spPr>
        <p:txBody>
          <a:bodyPr/>
          <a:lstStyle/>
          <a:p>
            <a:pPr eaLnBrk="1" hangingPunct="1"/>
            <a:r>
              <a:rPr lang="en-US" altLang="zh-CN">
                <a:ea typeface="宋体" panose="02010600030101010101" pitchFamily="2" charset="-122"/>
              </a:rPr>
              <a:t>What's the difference between a real brick wall and a photograph of the wall texture-mapped onto a plane?</a:t>
            </a:r>
          </a:p>
          <a:p>
            <a:pPr eaLnBrk="1" hangingPunct="1"/>
            <a:endParaRPr lang="en-US" altLang="zh-CN">
              <a:ea typeface="宋体" panose="02010600030101010101" pitchFamily="2" charset="-122"/>
            </a:endParaRPr>
          </a:p>
        </p:txBody>
      </p:sp>
      <p:pic>
        <p:nvPicPr>
          <p:cNvPr id="27652" name="Picture 4" descr="brickwall">
            <a:extLst>
              <a:ext uri="{FF2B5EF4-FFF2-40B4-BE49-F238E27FC236}">
                <a16:creationId xmlns:a16="http://schemas.microsoft.com/office/drawing/2014/main" id="{1574DB89-D46D-4D1E-83EF-B316C72A4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3800" y="2781300"/>
            <a:ext cx="39909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3D407E5-616F-4193-8E2B-C6D3BA1BB7E7}"/>
              </a:ext>
            </a:extLst>
          </p:cNvPr>
          <p:cNvSpPr>
            <a:spLocks noGrp="1" noChangeArrowheads="1"/>
          </p:cNvSpPr>
          <p:nvPr>
            <p:ph type="title"/>
          </p:nvPr>
        </p:nvSpPr>
        <p:spPr/>
        <p:txBody>
          <a:bodyPr/>
          <a:lstStyle/>
          <a:p>
            <a:pPr eaLnBrk="1" hangingPunct="1"/>
            <a:r>
              <a:rPr lang="zh-CN" altLang="en-US" sz="4000">
                <a:ea typeface="宋体" panose="02010600030101010101" pitchFamily="2" charset="-122"/>
              </a:rPr>
              <a:t>整体光照明模型</a:t>
            </a:r>
          </a:p>
        </p:txBody>
      </p:sp>
      <p:sp>
        <p:nvSpPr>
          <p:cNvPr id="37891" name="Rectangle 3">
            <a:extLst>
              <a:ext uri="{FF2B5EF4-FFF2-40B4-BE49-F238E27FC236}">
                <a16:creationId xmlns:a16="http://schemas.microsoft.com/office/drawing/2014/main" id="{A6FC9E73-7100-46C0-B864-AC66D385D457}"/>
              </a:ext>
            </a:extLst>
          </p:cNvPr>
          <p:cNvSpPr>
            <a:spLocks noGrp="1" noChangeArrowheads="1"/>
          </p:cNvSpPr>
          <p:nvPr>
            <p:ph type="body" idx="1"/>
          </p:nvPr>
        </p:nvSpPr>
        <p:spPr>
          <a:xfrm>
            <a:off x="468313" y="1196975"/>
            <a:ext cx="8351837" cy="4751388"/>
          </a:xfrm>
        </p:spPr>
        <p:txBody>
          <a:bodyPr/>
          <a:lstStyle/>
          <a:p>
            <a:pPr eaLnBrk="1" hangingPunct="1"/>
            <a:r>
              <a:rPr lang="zh-CN" altLang="en-US" sz="2800">
                <a:ea typeface="宋体" panose="02010600030101010101" pitchFamily="2" charset="-122"/>
              </a:rPr>
              <a:t>简单光照明模型中，我们假定所考</a:t>
            </a:r>
          </a:p>
          <a:p>
            <a:pPr eaLnBrk="1" hangingPunct="1">
              <a:buFontTx/>
              <a:buNone/>
            </a:pPr>
            <a:r>
              <a:rPr lang="zh-CN" altLang="en-US" sz="2800">
                <a:ea typeface="宋体" panose="02010600030101010101" pitchFamily="2" charset="-122"/>
              </a:rPr>
              <a:t>    虑的物体表面是不透明的，实际上</a:t>
            </a:r>
          </a:p>
          <a:p>
            <a:pPr eaLnBrk="1" hangingPunct="1">
              <a:buFontTx/>
              <a:buNone/>
            </a:pPr>
            <a:r>
              <a:rPr lang="zh-CN" altLang="en-US" sz="2800">
                <a:ea typeface="宋体" panose="02010600030101010101" pitchFamily="2" charset="-122"/>
              </a:rPr>
              <a:t>    并非所有的物体都是不透明的，例</a:t>
            </a:r>
          </a:p>
          <a:p>
            <a:pPr eaLnBrk="1" hangingPunct="1">
              <a:buFontTx/>
              <a:buNone/>
            </a:pPr>
            <a:r>
              <a:rPr lang="zh-CN" altLang="en-US" sz="2800">
                <a:ea typeface="宋体" panose="02010600030101010101" pitchFamily="2" charset="-122"/>
              </a:rPr>
              <a:t>    如玻璃、花瓶、车窗等。</a:t>
            </a:r>
          </a:p>
          <a:p>
            <a:pPr eaLnBrk="1" hangingPunct="1"/>
            <a:r>
              <a:rPr lang="zh-CN" altLang="en-US" sz="2800">
                <a:latin typeface="宋体" panose="02010600030101010101" pitchFamily="2" charset="-122"/>
                <a:ea typeface="宋体" panose="02010600030101010101" pitchFamily="2" charset="-122"/>
              </a:rPr>
              <a:t>简单光照模型不考虑周围环境对当前景物表面的光照明影响，</a:t>
            </a:r>
            <a:r>
              <a:rPr lang="zh-CN" altLang="en-US" sz="2800">
                <a:solidFill>
                  <a:schemeClr val="accent2"/>
                </a:solidFill>
                <a:latin typeface="宋体" panose="02010600030101010101" pitchFamily="2" charset="-122"/>
                <a:ea typeface="宋体" panose="02010600030101010101" pitchFamily="2" charset="-122"/>
              </a:rPr>
              <a:t>忽略了光在环境景物之间的传递</a:t>
            </a:r>
            <a:r>
              <a:rPr lang="zh-CN" altLang="en-US" sz="2800">
                <a:latin typeface="宋体" panose="02010600030101010101" pitchFamily="2" charset="-122"/>
                <a:ea typeface="宋体" panose="02010600030101010101" pitchFamily="2" charset="-122"/>
              </a:rPr>
              <a:t>，很难表现自然界复杂场景的高质量真实感图形。为了增加图形的真实感，必须考虑环境的漫射、镜面反射和规则投射对景物表面产生的整体照明效果。</a:t>
            </a:r>
          </a:p>
        </p:txBody>
      </p:sp>
      <p:pic>
        <p:nvPicPr>
          <p:cNvPr id="37892" name="Picture 4">
            <a:hlinkClick r:id="rId2"/>
            <a:extLst>
              <a:ext uri="{FF2B5EF4-FFF2-40B4-BE49-F238E27FC236}">
                <a16:creationId xmlns:a16="http://schemas.microsoft.com/office/drawing/2014/main" id="{78644CBC-8254-43FD-9C86-3A498E6CE3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258763"/>
            <a:ext cx="2455863"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230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FAFF7D4-CAB3-4DEF-BB34-7A07F4A00036}"/>
              </a:ext>
            </a:extLst>
          </p:cNvPr>
          <p:cNvSpPr>
            <a:spLocks noChangeArrowheads="1"/>
          </p:cNvSpPr>
          <p:nvPr/>
        </p:nvSpPr>
        <p:spPr bwMode="auto">
          <a:xfrm>
            <a:off x="2143125" y="5326063"/>
            <a:ext cx="4933950" cy="1531937"/>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8675" name="Rectangle 3">
            <a:extLst>
              <a:ext uri="{FF2B5EF4-FFF2-40B4-BE49-F238E27FC236}">
                <a16:creationId xmlns:a16="http://schemas.microsoft.com/office/drawing/2014/main" id="{319A19C4-385B-4A0B-B2D2-F6D38FD319B5}"/>
              </a:ext>
            </a:extLst>
          </p:cNvPr>
          <p:cNvSpPr>
            <a:spLocks noGrp="1" noChangeArrowheads="1"/>
          </p:cNvSpPr>
          <p:nvPr>
            <p:ph type="title"/>
          </p:nvPr>
        </p:nvSpPr>
        <p:spPr>
          <a:xfrm>
            <a:off x="250825" y="21432"/>
            <a:ext cx="8642350" cy="941387"/>
          </a:xfrm>
        </p:spPr>
        <p:txBody>
          <a:bodyPr/>
          <a:lstStyle/>
          <a:p>
            <a:pPr eaLnBrk="1" hangingPunct="1"/>
            <a:r>
              <a:rPr lang="en-US" altLang="zh-CN" sz="4000" dirty="0" err="1">
                <a:ea typeface="宋体" panose="02010600030101010101" pitchFamily="2" charset="-122"/>
              </a:rPr>
              <a:t>Phong</a:t>
            </a:r>
            <a:r>
              <a:rPr lang="en-US" altLang="zh-CN" sz="4000" dirty="0">
                <a:ea typeface="宋体" panose="02010600030101010101" pitchFamily="2" charset="-122"/>
              </a:rPr>
              <a:t> </a:t>
            </a:r>
            <a:r>
              <a:rPr lang="zh-CN" altLang="en-US" sz="4000" dirty="0">
                <a:ea typeface="宋体" panose="02010600030101010101" pitchFamily="2" charset="-122"/>
              </a:rPr>
              <a:t>法向插值启示</a:t>
            </a:r>
            <a:endParaRPr lang="en-US" altLang="zh-CN" sz="4000" dirty="0">
              <a:ea typeface="宋体" panose="02010600030101010101" pitchFamily="2" charset="-122"/>
            </a:endParaRPr>
          </a:p>
        </p:txBody>
      </p:sp>
      <p:sp>
        <p:nvSpPr>
          <p:cNvPr id="28676" name="Rectangle 4">
            <a:extLst>
              <a:ext uri="{FF2B5EF4-FFF2-40B4-BE49-F238E27FC236}">
                <a16:creationId xmlns:a16="http://schemas.microsoft.com/office/drawing/2014/main" id="{950E00B8-112A-44D8-A64F-ED34D82FDFE4}"/>
              </a:ext>
            </a:extLst>
          </p:cNvPr>
          <p:cNvSpPr>
            <a:spLocks noGrp="1" noChangeArrowheads="1"/>
          </p:cNvSpPr>
          <p:nvPr>
            <p:ph type="body" sz="half" idx="1"/>
          </p:nvPr>
        </p:nvSpPr>
        <p:spPr>
          <a:xfrm>
            <a:off x="539750" y="1196975"/>
            <a:ext cx="8002588" cy="4525963"/>
          </a:xfrm>
        </p:spPr>
        <p:txBody>
          <a:bodyPr/>
          <a:lstStyle/>
          <a:p>
            <a:pPr eaLnBrk="1" hangingPunct="1"/>
            <a:r>
              <a:rPr lang="en-US" altLang="zh-CN" sz="2400">
                <a:ea typeface="宋体" panose="02010600030101010101" pitchFamily="2" charset="-122"/>
              </a:rPr>
              <a:t>Instead of using the normal of the triangle, interpolate an averaged normal at each vertex across the face</a:t>
            </a:r>
          </a:p>
        </p:txBody>
      </p:sp>
      <p:sp>
        <p:nvSpPr>
          <p:cNvPr id="28677" name="Line 5">
            <a:extLst>
              <a:ext uri="{FF2B5EF4-FFF2-40B4-BE49-F238E27FC236}">
                <a16:creationId xmlns:a16="http://schemas.microsoft.com/office/drawing/2014/main" id="{3D71A8A3-2BBB-45BE-9F3D-3025C4EDCBE3}"/>
              </a:ext>
            </a:extLst>
          </p:cNvPr>
          <p:cNvSpPr>
            <a:spLocks noChangeShapeType="1"/>
          </p:cNvSpPr>
          <p:nvPr/>
        </p:nvSpPr>
        <p:spPr bwMode="auto">
          <a:xfrm flipH="1" flipV="1">
            <a:off x="1611313" y="2443163"/>
            <a:ext cx="303212" cy="3032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8" name="AutoShape 6">
            <a:extLst>
              <a:ext uri="{FF2B5EF4-FFF2-40B4-BE49-F238E27FC236}">
                <a16:creationId xmlns:a16="http://schemas.microsoft.com/office/drawing/2014/main" id="{1047B099-EC77-40A7-9F86-B17AD573AFD8}"/>
              </a:ext>
            </a:extLst>
          </p:cNvPr>
          <p:cNvSpPr>
            <a:spLocks noChangeArrowheads="1"/>
          </p:cNvSpPr>
          <p:nvPr/>
        </p:nvSpPr>
        <p:spPr bwMode="auto">
          <a:xfrm flipV="1">
            <a:off x="1003300" y="2746375"/>
            <a:ext cx="2732088" cy="911225"/>
          </a:xfrm>
          <a:custGeom>
            <a:avLst/>
            <a:gdLst>
              <a:gd name="T0" fmla="*/ 2147483646 w 21600"/>
              <a:gd name="T1" fmla="*/ 810848757 h 21600"/>
              <a:gd name="T2" fmla="*/ 2147483646 w 21600"/>
              <a:gd name="T3" fmla="*/ 1621695742 h 21600"/>
              <a:gd name="T4" fmla="*/ 2147483646 w 21600"/>
              <a:gd name="T5" fmla="*/ 810848757 h 21600"/>
              <a:gd name="T6" fmla="*/ 2147483646 w 21600"/>
              <a:gd name="T7" fmla="*/ 0 h 21600"/>
              <a:gd name="T8" fmla="*/ 0 60000 65536"/>
              <a:gd name="T9" fmla="*/ 0 60000 65536"/>
              <a:gd name="T10" fmla="*/ 0 60000 65536"/>
              <a:gd name="T11" fmla="*/ 0 60000 65536"/>
              <a:gd name="T12" fmla="*/ 5415 w 21600"/>
              <a:gd name="T13" fmla="*/ 5415 h 21600"/>
              <a:gd name="T14" fmla="*/ 16185 w 21600"/>
              <a:gd name="T15" fmla="*/ 16185 h 21600"/>
            </a:gdLst>
            <a:ahLst/>
            <a:cxnLst>
              <a:cxn ang="T8">
                <a:pos x="T0" y="T1"/>
              </a:cxn>
              <a:cxn ang="T9">
                <a:pos x="T2" y="T3"/>
              </a:cxn>
              <a:cxn ang="T10">
                <a:pos x="T4" y="T5"/>
              </a:cxn>
              <a:cxn ang="T11">
                <a:pos x="T6" y="T7"/>
              </a:cxn>
            </a:cxnLst>
            <a:rect l="T12" t="T13" r="T14" b="T15"/>
            <a:pathLst>
              <a:path w="21600" h="21600">
                <a:moveTo>
                  <a:pt x="0" y="0"/>
                </a:moveTo>
                <a:lnTo>
                  <a:pt x="7229" y="21600"/>
                </a:lnTo>
                <a:lnTo>
                  <a:pt x="14371" y="21600"/>
                </a:lnTo>
                <a:lnTo>
                  <a:pt x="21600" y="0"/>
                </a:lnTo>
                <a:lnTo>
                  <a:pt x="0" y="0"/>
                </a:lnTo>
                <a:close/>
              </a:path>
            </a:pathLst>
          </a:custGeom>
          <a:solidFill>
            <a:schemeClr val="accent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Line 7">
            <a:extLst>
              <a:ext uri="{FF2B5EF4-FFF2-40B4-BE49-F238E27FC236}">
                <a16:creationId xmlns:a16="http://schemas.microsoft.com/office/drawing/2014/main" id="{D189D49A-64CB-4F39-99E8-076657D47225}"/>
              </a:ext>
            </a:extLst>
          </p:cNvPr>
          <p:cNvSpPr>
            <a:spLocks noChangeShapeType="1"/>
          </p:cNvSpPr>
          <p:nvPr/>
        </p:nvSpPr>
        <p:spPr bwMode="auto">
          <a:xfrm flipV="1">
            <a:off x="2825750" y="2443163"/>
            <a:ext cx="303213" cy="3032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8">
            <a:extLst>
              <a:ext uri="{FF2B5EF4-FFF2-40B4-BE49-F238E27FC236}">
                <a16:creationId xmlns:a16="http://schemas.microsoft.com/office/drawing/2014/main" id="{5102E9C5-6C42-4EA5-B5C0-BD1A262F4C83}"/>
              </a:ext>
            </a:extLst>
          </p:cNvPr>
          <p:cNvSpPr>
            <a:spLocks noChangeShapeType="1"/>
          </p:cNvSpPr>
          <p:nvPr/>
        </p:nvSpPr>
        <p:spPr bwMode="auto">
          <a:xfrm flipH="1" flipV="1">
            <a:off x="1914525" y="2366963"/>
            <a:ext cx="1588" cy="3794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Line 9">
            <a:extLst>
              <a:ext uri="{FF2B5EF4-FFF2-40B4-BE49-F238E27FC236}">
                <a16:creationId xmlns:a16="http://schemas.microsoft.com/office/drawing/2014/main" id="{968166A8-694D-4D98-8E34-80D42ECE4B00}"/>
              </a:ext>
            </a:extLst>
          </p:cNvPr>
          <p:cNvSpPr>
            <a:spLocks noChangeShapeType="1"/>
          </p:cNvSpPr>
          <p:nvPr/>
        </p:nvSpPr>
        <p:spPr bwMode="auto">
          <a:xfrm flipH="1" flipV="1">
            <a:off x="2217738" y="2366963"/>
            <a:ext cx="1587" cy="3794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0">
            <a:extLst>
              <a:ext uri="{FF2B5EF4-FFF2-40B4-BE49-F238E27FC236}">
                <a16:creationId xmlns:a16="http://schemas.microsoft.com/office/drawing/2014/main" id="{61AA8B20-2C4D-4C69-8D95-AFD4EC0236DA}"/>
              </a:ext>
            </a:extLst>
          </p:cNvPr>
          <p:cNvSpPr>
            <a:spLocks noChangeShapeType="1"/>
          </p:cNvSpPr>
          <p:nvPr/>
        </p:nvSpPr>
        <p:spPr bwMode="auto">
          <a:xfrm flipH="1" flipV="1">
            <a:off x="2520950" y="2366963"/>
            <a:ext cx="1588" cy="3794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a:extLst>
              <a:ext uri="{FF2B5EF4-FFF2-40B4-BE49-F238E27FC236}">
                <a16:creationId xmlns:a16="http://schemas.microsoft.com/office/drawing/2014/main" id="{A611652B-3576-4D1B-87C5-D2BB122CD4E6}"/>
              </a:ext>
            </a:extLst>
          </p:cNvPr>
          <p:cNvSpPr>
            <a:spLocks noChangeShapeType="1"/>
          </p:cNvSpPr>
          <p:nvPr/>
        </p:nvSpPr>
        <p:spPr bwMode="auto">
          <a:xfrm flipH="1" flipV="1">
            <a:off x="2825750" y="2366963"/>
            <a:ext cx="1588" cy="3794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12">
            <a:extLst>
              <a:ext uri="{FF2B5EF4-FFF2-40B4-BE49-F238E27FC236}">
                <a16:creationId xmlns:a16="http://schemas.microsoft.com/office/drawing/2014/main" id="{79FE1465-0150-4688-9725-B09193154EF0}"/>
              </a:ext>
            </a:extLst>
          </p:cNvPr>
          <p:cNvSpPr>
            <a:spLocks noChangeShapeType="1"/>
          </p:cNvSpPr>
          <p:nvPr/>
        </p:nvSpPr>
        <p:spPr bwMode="auto">
          <a:xfrm flipV="1">
            <a:off x="2370138" y="1987550"/>
            <a:ext cx="0" cy="758825"/>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13">
            <a:extLst>
              <a:ext uri="{FF2B5EF4-FFF2-40B4-BE49-F238E27FC236}">
                <a16:creationId xmlns:a16="http://schemas.microsoft.com/office/drawing/2014/main" id="{A289E86F-A931-4D21-963A-93220E5BB090}"/>
              </a:ext>
            </a:extLst>
          </p:cNvPr>
          <p:cNvSpPr>
            <a:spLocks noChangeShapeType="1"/>
          </p:cNvSpPr>
          <p:nvPr/>
        </p:nvSpPr>
        <p:spPr bwMode="auto">
          <a:xfrm flipV="1">
            <a:off x="3052763" y="2670175"/>
            <a:ext cx="303212" cy="3032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6" name="Line 14">
            <a:extLst>
              <a:ext uri="{FF2B5EF4-FFF2-40B4-BE49-F238E27FC236}">
                <a16:creationId xmlns:a16="http://schemas.microsoft.com/office/drawing/2014/main" id="{A333E412-7EDC-4307-98D5-EBADCB403E26}"/>
              </a:ext>
            </a:extLst>
          </p:cNvPr>
          <p:cNvSpPr>
            <a:spLocks noChangeShapeType="1"/>
          </p:cNvSpPr>
          <p:nvPr/>
        </p:nvSpPr>
        <p:spPr bwMode="auto">
          <a:xfrm flipV="1">
            <a:off x="3279775" y="2898775"/>
            <a:ext cx="303213" cy="3032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7" name="Line 15">
            <a:extLst>
              <a:ext uri="{FF2B5EF4-FFF2-40B4-BE49-F238E27FC236}">
                <a16:creationId xmlns:a16="http://schemas.microsoft.com/office/drawing/2014/main" id="{0DA4ACF0-8196-4FD7-BB6B-43B9214CF9A2}"/>
              </a:ext>
            </a:extLst>
          </p:cNvPr>
          <p:cNvSpPr>
            <a:spLocks noChangeShapeType="1"/>
          </p:cNvSpPr>
          <p:nvPr/>
        </p:nvSpPr>
        <p:spPr bwMode="auto">
          <a:xfrm flipV="1">
            <a:off x="3508375" y="3125788"/>
            <a:ext cx="303213" cy="3032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8" name="Line 16">
            <a:extLst>
              <a:ext uri="{FF2B5EF4-FFF2-40B4-BE49-F238E27FC236}">
                <a16:creationId xmlns:a16="http://schemas.microsoft.com/office/drawing/2014/main" id="{8CBD7F3E-7802-4BA6-BCB4-4EC76F7F69F5}"/>
              </a:ext>
            </a:extLst>
          </p:cNvPr>
          <p:cNvSpPr>
            <a:spLocks noChangeShapeType="1"/>
          </p:cNvSpPr>
          <p:nvPr/>
        </p:nvSpPr>
        <p:spPr bwMode="auto">
          <a:xfrm flipV="1">
            <a:off x="3735388" y="3354388"/>
            <a:ext cx="303212" cy="3032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a:extLst>
              <a:ext uri="{FF2B5EF4-FFF2-40B4-BE49-F238E27FC236}">
                <a16:creationId xmlns:a16="http://schemas.microsoft.com/office/drawing/2014/main" id="{AE918642-C9AE-495E-9E22-7676ADCA9EC3}"/>
              </a:ext>
            </a:extLst>
          </p:cNvPr>
          <p:cNvSpPr>
            <a:spLocks noChangeShapeType="1"/>
          </p:cNvSpPr>
          <p:nvPr/>
        </p:nvSpPr>
        <p:spPr bwMode="auto">
          <a:xfrm flipH="1" flipV="1">
            <a:off x="1382713" y="2670175"/>
            <a:ext cx="303212" cy="3032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a:extLst>
              <a:ext uri="{FF2B5EF4-FFF2-40B4-BE49-F238E27FC236}">
                <a16:creationId xmlns:a16="http://schemas.microsoft.com/office/drawing/2014/main" id="{1D7F8872-8270-43F6-8C7B-BEAB39746FBA}"/>
              </a:ext>
            </a:extLst>
          </p:cNvPr>
          <p:cNvSpPr>
            <a:spLocks noChangeShapeType="1"/>
          </p:cNvSpPr>
          <p:nvPr/>
        </p:nvSpPr>
        <p:spPr bwMode="auto">
          <a:xfrm flipH="1" flipV="1">
            <a:off x="1155700" y="2898775"/>
            <a:ext cx="303213" cy="3032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1" name="Line 19">
            <a:extLst>
              <a:ext uri="{FF2B5EF4-FFF2-40B4-BE49-F238E27FC236}">
                <a16:creationId xmlns:a16="http://schemas.microsoft.com/office/drawing/2014/main" id="{93E11436-E296-47C5-BA28-EC5E4B64D644}"/>
              </a:ext>
            </a:extLst>
          </p:cNvPr>
          <p:cNvSpPr>
            <a:spLocks noChangeShapeType="1"/>
          </p:cNvSpPr>
          <p:nvPr/>
        </p:nvSpPr>
        <p:spPr bwMode="auto">
          <a:xfrm flipH="1" flipV="1">
            <a:off x="927100" y="3125788"/>
            <a:ext cx="303213" cy="3032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Line 20">
            <a:extLst>
              <a:ext uri="{FF2B5EF4-FFF2-40B4-BE49-F238E27FC236}">
                <a16:creationId xmlns:a16="http://schemas.microsoft.com/office/drawing/2014/main" id="{A905E81C-54B9-49ED-8D41-0B8149CE3E95}"/>
              </a:ext>
            </a:extLst>
          </p:cNvPr>
          <p:cNvSpPr>
            <a:spLocks noChangeShapeType="1"/>
          </p:cNvSpPr>
          <p:nvPr/>
        </p:nvSpPr>
        <p:spPr bwMode="auto">
          <a:xfrm flipH="1" flipV="1">
            <a:off x="700088" y="3354388"/>
            <a:ext cx="303212" cy="3032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3" name="AutoShape 21">
            <a:extLst>
              <a:ext uri="{FF2B5EF4-FFF2-40B4-BE49-F238E27FC236}">
                <a16:creationId xmlns:a16="http://schemas.microsoft.com/office/drawing/2014/main" id="{6C4C16DE-A0A4-4A72-8D62-9B64197F36C0}"/>
              </a:ext>
            </a:extLst>
          </p:cNvPr>
          <p:cNvSpPr>
            <a:spLocks noChangeArrowheads="1"/>
          </p:cNvSpPr>
          <p:nvPr/>
        </p:nvSpPr>
        <p:spPr bwMode="auto">
          <a:xfrm flipV="1">
            <a:off x="5178425" y="2746375"/>
            <a:ext cx="2732088" cy="911225"/>
          </a:xfrm>
          <a:custGeom>
            <a:avLst/>
            <a:gdLst>
              <a:gd name="T0" fmla="*/ 2147483646 w 21600"/>
              <a:gd name="T1" fmla="*/ 810848757 h 21600"/>
              <a:gd name="T2" fmla="*/ 2147483646 w 21600"/>
              <a:gd name="T3" fmla="*/ 1621695742 h 21600"/>
              <a:gd name="T4" fmla="*/ 2147483646 w 21600"/>
              <a:gd name="T5" fmla="*/ 810848757 h 21600"/>
              <a:gd name="T6" fmla="*/ 2147483646 w 21600"/>
              <a:gd name="T7" fmla="*/ 0 h 21600"/>
              <a:gd name="T8" fmla="*/ 0 60000 65536"/>
              <a:gd name="T9" fmla="*/ 0 60000 65536"/>
              <a:gd name="T10" fmla="*/ 0 60000 65536"/>
              <a:gd name="T11" fmla="*/ 0 60000 65536"/>
              <a:gd name="T12" fmla="*/ 5415 w 21600"/>
              <a:gd name="T13" fmla="*/ 5415 h 21600"/>
              <a:gd name="T14" fmla="*/ 16185 w 21600"/>
              <a:gd name="T15" fmla="*/ 16185 h 21600"/>
            </a:gdLst>
            <a:ahLst/>
            <a:cxnLst>
              <a:cxn ang="T8">
                <a:pos x="T0" y="T1"/>
              </a:cxn>
              <a:cxn ang="T9">
                <a:pos x="T2" y="T3"/>
              </a:cxn>
              <a:cxn ang="T10">
                <a:pos x="T4" y="T5"/>
              </a:cxn>
              <a:cxn ang="T11">
                <a:pos x="T6" y="T7"/>
              </a:cxn>
            </a:cxnLst>
            <a:rect l="T12" t="T13" r="T14" b="T15"/>
            <a:pathLst>
              <a:path w="21600" h="21600">
                <a:moveTo>
                  <a:pt x="0" y="0"/>
                </a:moveTo>
                <a:lnTo>
                  <a:pt x="7229" y="21600"/>
                </a:lnTo>
                <a:lnTo>
                  <a:pt x="14371" y="21600"/>
                </a:lnTo>
                <a:lnTo>
                  <a:pt x="21600" y="0"/>
                </a:lnTo>
                <a:lnTo>
                  <a:pt x="0" y="0"/>
                </a:lnTo>
                <a:close/>
              </a:path>
            </a:pathLst>
          </a:custGeom>
          <a:solidFill>
            <a:schemeClr val="accent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2">
            <a:extLst>
              <a:ext uri="{FF2B5EF4-FFF2-40B4-BE49-F238E27FC236}">
                <a16:creationId xmlns:a16="http://schemas.microsoft.com/office/drawing/2014/main" id="{E96D2790-1DA1-496F-AF5F-42956C784AB8}"/>
              </a:ext>
            </a:extLst>
          </p:cNvPr>
          <p:cNvSpPr>
            <a:spLocks noChangeShapeType="1"/>
          </p:cNvSpPr>
          <p:nvPr/>
        </p:nvSpPr>
        <p:spPr bwMode="auto">
          <a:xfrm flipH="1" flipV="1">
            <a:off x="5949950" y="2386013"/>
            <a:ext cx="141288" cy="36036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5" name="Line 23">
            <a:extLst>
              <a:ext uri="{FF2B5EF4-FFF2-40B4-BE49-F238E27FC236}">
                <a16:creationId xmlns:a16="http://schemas.microsoft.com/office/drawing/2014/main" id="{B23EAE21-67E8-4178-93ED-D2F2F4A84527}"/>
              </a:ext>
            </a:extLst>
          </p:cNvPr>
          <p:cNvSpPr>
            <a:spLocks noChangeShapeType="1"/>
          </p:cNvSpPr>
          <p:nvPr/>
        </p:nvSpPr>
        <p:spPr bwMode="auto">
          <a:xfrm flipH="1" flipV="1">
            <a:off x="6310313" y="2366963"/>
            <a:ext cx="84137" cy="3794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6" name="Line 24">
            <a:extLst>
              <a:ext uri="{FF2B5EF4-FFF2-40B4-BE49-F238E27FC236}">
                <a16:creationId xmlns:a16="http://schemas.microsoft.com/office/drawing/2014/main" id="{89886E80-AD25-4C82-9DEE-286BFF990021}"/>
              </a:ext>
            </a:extLst>
          </p:cNvPr>
          <p:cNvSpPr>
            <a:spLocks noChangeShapeType="1"/>
          </p:cNvSpPr>
          <p:nvPr/>
        </p:nvSpPr>
        <p:spPr bwMode="auto">
          <a:xfrm flipV="1">
            <a:off x="6697663" y="2354263"/>
            <a:ext cx="49212" cy="3921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7" name="Line 25">
            <a:extLst>
              <a:ext uri="{FF2B5EF4-FFF2-40B4-BE49-F238E27FC236}">
                <a16:creationId xmlns:a16="http://schemas.microsoft.com/office/drawing/2014/main" id="{2707E69D-8488-4EEB-9A7C-CA5B8E6AF6E2}"/>
              </a:ext>
            </a:extLst>
          </p:cNvPr>
          <p:cNvSpPr>
            <a:spLocks noChangeShapeType="1"/>
          </p:cNvSpPr>
          <p:nvPr/>
        </p:nvSpPr>
        <p:spPr bwMode="auto">
          <a:xfrm flipV="1">
            <a:off x="7227888" y="2606675"/>
            <a:ext cx="239712" cy="3667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8" name="Line 26">
            <a:extLst>
              <a:ext uri="{FF2B5EF4-FFF2-40B4-BE49-F238E27FC236}">
                <a16:creationId xmlns:a16="http://schemas.microsoft.com/office/drawing/2014/main" id="{9A371AD0-76DD-4C72-8F52-5DE3F10690BD}"/>
              </a:ext>
            </a:extLst>
          </p:cNvPr>
          <p:cNvSpPr>
            <a:spLocks noChangeShapeType="1"/>
          </p:cNvSpPr>
          <p:nvPr/>
        </p:nvSpPr>
        <p:spPr bwMode="auto">
          <a:xfrm flipV="1">
            <a:off x="7454900" y="2898775"/>
            <a:ext cx="303213" cy="3032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9" name="Line 27">
            <a:extLst>
              <a:ext uri="{FF2B5EF4-FFF2-40B4-BE49-F238E27FC236}">
                <a16:creationId xmlns:a16="http://schemas.microsoft.com/office/drawing/2014/main" id="{07544713-479B-4EA2-AD68-18D01B75A88F}"/>
              </a:ext>
            </a:extLst>
          </p:cNvPr>
          <p:cNvSpPr>
            <a:spLocks noChangeShapeType="1"/>
          </p:cNvSpPr>
          <p:nvPr/>
        </p:nvSpPr>
        <p:spPr bwMode="auto">
          <a:xfrm flipV="1">
            <a:off x="7683500" y="3201988"/>
            <a:ext cx="347663" cy="2270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0" name="Line 28">
            <a:extLst>
              <a:ext uri="{FF2B5EF4-FFF2-40B4-BE49-F238E27FC236}">
                <a16:creationId xmlns:a16="http://schemas.microsoft.com/office/drawing/2014/main" id="{BC21A0DF-A309-4675-BA64-74F5BAC58032}"/>
              </a:ext>
            </a:extLst>
          </p:cNvPr>
          <p:cNvSpPr>
            <a:spLocks noChangeShapeType="1"/>
          </p:cNvSpPr>
          <p:nvPr/>
        </p:nvSpPr>
        <p:spPr bwMode="auto">
          <a:xfrm flipH="1" flipV="1">
            <a:off x="5640388" y="2606675"/>
            <a:ext cx="220662" cy="3667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1" name="Line 29">
            <a:extLst>
              <a:ext uri="{FF2B5EF4-FFF2-40B4-BE49-F238E27FC236}">
                <a16:creationId xmlns:a16="http://schemas.microsoft.com/office/drawing/2014/main" id="{D4BB5F8B-B5D3-4B4E-982C-4B2D470669E3}"/>
              </a:ext>
            </a:extLst>
          </p:cNvPr>
          <p:cNvSpPr>
            <a:spLocks noChangeShapeType="1"/>
          </p:cNvSpPr>
          <p:nvPr/>
        </p:nvSpPr>
        <p:spPr bwMode="auto">
          <a:xfrm flipH="1" flipV="1">
            <a:off x="5330825" y="2898775"/>
            <a:ext cx="303213" cy="3032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2" name="Line 30">
            <a:extLst>
              <a:ext uri="{FF2B5EF4-FFF2-40B4-BE49-F238E27FC236}">
                <a16:creationId xmlns:a16="http://schemas.microsoft.com/office/drawing/2014/main" id="{4D17F6A4-0334-45DE-8EEF-6E1E2CCDA3AA}"/>
              </a:ext>
            </a:extLst>
          </p:cNvPr>
          <p:cNvSpPr>
            <a:spLocks noChangeShapeType="1"/>
          </p:cNvSpPr>
          <p:nvPr/>
        </p:nvSpPr>
        <p:spPr bwMode="auto">
          <a:xfrm flipH="1" flipV="1">
            <a:off x="5026025" y="3170238"/>
            <a:ext cx="379413" cy="25876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3" name="Line 31">
            <a:extLst>
              <a:ext uri="{FF2B5EF4-FFF2-40B4-BE49-F238E27FC236}">
                <a16:creationId xmlns:a16="http://schemas.microsoft.com/office/drawing/2014/main" id="{CDA805FF-9521-4927-AF35-F78D999B5037}"/>
              </a:ext>
            </a:extLst>
          </p:cNvPr>
          <p:cNvSpPr>
            <a:spLocks noChangeShapeType="1"/>
          </p:cNvSpPr>
          <p:nvPr/>
        </p:nvSpPr>
        <p:spPr bwMode="auto">
          <a:xfrm flipV="1">
            <a:off x="3279775" y="2679700"/>
            <a:ext cx="531813" cy="531813"/>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4" name="Line 32">
            <a:extLst>
              <a:ext uri="{FF2B5EF4-FFF2-40B4-BE49-F238E27FC236}">
                <a16:creationId xmlns:a16="http://schemas.microsoft.com/office/drawing/2014/main" id="{34566CD9-9473-4C98-950A-886E1EBF94D0}"/>
              </a:ext>
            </a:extLst>
          </p:cNvPr>
          <p:cNvSpPr>
            <a:spLocks noChangeShapeType="1"/>
          </p:cNvSpPr>
          <p:nvPr/>
        </p:nvSpPr>
        <p:spPr bwMode="auto">
          <a:xfrm flipH="1" flipV="1">
            <a:off x="927100" y="2670175"/>
            <a:ext cx="530225" cy="531813"/>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5" name="Line 33">
            <a:extLst>
              <a:ext uri="{FF2B5EF4-FFF2-40B4-BE49-F238E27FC236}">
                <a16:creationId xmlns:a16="http://schemas.microsoft.com/office/drawing/2014/main" id="{FF2D3450-EAA9-4F36-B2C4-8A4CFDF9DBDE}"/>
              </a:ext>
            </a:extLst>
          </p:cNvPr>
          <p:cNvSpPr>
            <a:spLocks noChangeShapeType="1"/>
          </p:cNvSpPr>
          <p:nvPr/>
        </p:nvSpPr>
        <p:spPr bwMode="auto">
          <a:xfrm flipH="1" flipV="1">
            <a:off x="5786438" y="1987550"/>
            <a:ext cx="303212" cy="758825"/>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6" name="Line 34">
            <a:extLst>
              <a:ext uri="{FF2B5EF4-FFF2-40B4-BE49-F238E27FC236}">
                <a16:creationId xmlns:a16="http://schemas.microsoft.com/office/drawing/2014/main" id="{1790D946-AF6E-4BF2-A293-C10FBB4BAB73}"/>
              </a:ext>
            </a:extLst>
          </p:cNvPr>
          <p:cNvSpPr>
            <a:spLocks noChangeShapeType="1"/>
          </p:cNvSpPr>
          <p:nvPr/>
        </p:nvSpPr>
        <p:spPr bwMode="auto">
          <a:xfrm flipV="1">
            <a:off x="7000875" y="1987550"/>
            <a:ext cx="303213" cy="758825"/>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7" name="Line 35">
            <a:extLst>
              <a:ext uri="{FF2B5EF4-FFF2-40B4-BE49-F238E27FC236}">
                <a16:creationId xmlns:a16="http://schemas.microsoft.com/office/drawing/2014/main" id="{3BA1F6F6-5180-465C-93ED-F06D6424A74D}"/>
              </a:ext>
            </a:extLst>
          </p:cNvPr>
          <p:cNvSpPr>
            <a:spLocks noChangeShapeType="1"/>
          </p:cNvSpPr>
          <p:nvPr/>
        </p:nvSpPr>
        <p:spPr bwMode="auto">
          <a:xfrm flipH="1" flipV="1">
            <a:off x="4495800" y="3352800"/>
            <a:ext cx="682625" cy="30480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8" name="Line 36">
            <a:extLst>
              <a:ext uri="{FF2B5EF4-FFF2-40B4-BE49-F238E27FC236}">
                <a16:creationId xmlns:a16="http://schemas.microsoft.com/office/drawing/2014/main" id="{E7CD439E-368B-4242-9BF4-DA217F79BED8}"/>
              </a:ext>
            </a:extLst>
          </p:cNvPr>
          <p:cNvSpPr>
            <a:spLocks noChangeShapeType="1"/>
          </p:cNvSpPr>
          <p:nvPr/>
        </p:nvSpPr>
        <p:spPr bwMode="auto">
          <a:xfrm flipV="1">
            <a:off x="7910513" y="3352800"/>
            <a:ext cx="684212" cy="30480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8709" name="Picture 37" descr="bunny_faceted_normal_vis">
            <a:extLst>
              <a:ext uri="{FF2B5EF4-FFF2-40B4-BE49-F238E27FC236}">
                <a16:creationId xmlns:a16="http://schemas.microsoft.com/office/drawing/2014/main" id="{C085A178-F58D-4578-BBFA-EDE57CD706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488" y="3735388"/>
            <a:ext cx="3414712"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pic>
        <p:nvPicPr>
          <p:cNvPr id="28710" name="Picture 38" descr="bunny_smooth_normal_vis">
            <a:extLst>
              <a:ext uri="{FF2B5EF4-FFF2-40B4-BE49-F238E27FC236}">
                <a16:creationId xmlns:a16="http://schemas.microsoft.com/office/drawing/2014/main" id="{967AA4D2-FFFC-44F4-90C2-5A279D9E5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825" y="3732213"/>
            <a:ext cx="3416300"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1C769DD-27E4-469C-9460-D789F2671D00}"/>
              </a:ext>
            </a:extLst>
          </p:cNvPr>
          <p:cNvSpPr>
            <a:spLocks noGrp="1" noChangeArrowheads="1"/>
          </p:cNvSpPr>
          <p:nvPr>
            <p:ph type="title"/>
          </p:nvPr>
        </p:nvSpPr>
        <p:spPr/>
        <p:txBody>
          <a:bodyPr/>
          <a:lstStyle/>
          <a:p>
            <a:pPr eaLnBrk="1" hangingPunct="1"/>
            <a:r>
              <a:rPr lang="zh-CN" altLang="en-US" sz="4000" dirty="0">
                <a:ea typeface="宋体" panose="02010600030101010101" pitchFamily="2" charset="-122"/>
              </a:rPr>
              <a:t>凹凸纹理映射</a:t>
            </a:r>
          </a:p>
        </p:txBody>
      </p:sp>
      <p:sp>
        <p:nvSpPr>
          <p:cNvPr id="29699" name="Rectangle 3">
            <a:extLst>
              <a:ext uri="{FF2B5EF4-FFF2-40B4-BE49-F238E27FC236}">
                <a16:creationId xmlns:a16="http://schemas.microsoft.com/office/drawing/2014/main" id="{E255EA03-A700-4D58-B69C-93DC446BE1B0}"/>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前述各种纹理映射技术只能在光滑表面上描述各种事先定义的花纹图案，但不能表现由于表面的微观几何形状凹凸不平而呈现出来的粗糙质感，如布纹，植物和水果的表皮等</a:t>
            </a:r>
            <a:endParaRPr lang="en-US" altLang="zh-CN">
              <a:ea typeface="宋体" panose="02010600030101010101" pitchFamily="2" charset="-122"/>
            </a:endParaRPr>
          </a:p>
          <a:p>
            <a:pPr eaLnBrk="1" hangingPunct="1"/>
            <a:r>
              <a:rPr lang="en-US" altLang="zh-CN">
                <a:ea typeface="宋体" panose="02010600030101010101" pitchFamily="2" charset="-122"/>
              </a:rPr>
              <a:t>1978</a:t>
            </a:r>
            <a:r>
              <a:rPr lang="zh-CN" altLang="en-US">
                <a:ea typeface="宋体" panose="02010600030101010101" pitchFamily="2" charset="-122"/>
              </a:rPr>
              <a:t>年</a:t>
            </a:r>
            <a:r>
              <a:rPr lang="en-US" altLang="zh-CN">
                <a:ea typeface="宋体" panose="02010600030101010101" pitchFamily="2" charset="-122"/>
              </a:rPr>
              <a:t>Blinn</a:t>
            </a:r>
            <a:r>
              <a:rPr lang="zh-CN" altLang="en-US">
                <a:ea typeface="宋体" panose="02010600030101010101" pitchFamily="2" charset="-122"/>
              </a:rPr>
              <a:t>提出了一种无需修改表面几何模型，即能模拟表面凹凸不平效果的有效方法</a:t>
            </a:r>
            <a:r>
              <a:rPr lang="en-US" altLang="zh-CN">
                <a:ea typeface="宋体" panose="02010600030101010101" pitchFamily="2" charset="-122"/>
              </a:rPr>
              <a:t>—</a:t>
            </a:r>
            <a:r>
              <a:rPr lang="zh-CN" altLang="en-US">
                <a:ea typeface="宋体" panose="02010600030101010101" pitchFamily="2" charset="-122"/>
              </a:rPr>
              <a:t>几何（凹凸）纹理映射（</a:t>
            </a:r>
            <a:r>
              <a:rPr lang="en-US" altLang="zh-CN">
                <a:ea typeface="宋体" panose="02010600030101010101" pitchFamily="2" charset="-122"/>
              </a:rPr>
              <a:t>bump mapping</a:t>
            </a:r>
            <a:r>
              <a:rPr lang="zh-CN" altLang="en-US">
                <a:ea typeface="宋体" panose="02010600030101010101" pitchFamily="2" charset="-122"/>
              </a:rPr>
              <a:t>）技术</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sphere1">
            <a:extLst>
              <a:ext uri="{FF2B5EF4-FFF2-40B4-BE49-F238E27FC236}">
                <a16:creationId xmlns:a16="http://schemas.microsoft.com/office/drawing/2014/main" id="{BA39766A-7593-4AD3-9CC6-1472A39824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263" y="3125788"/>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3">
            <a:extLst>
              <a:ext uri="{FF2B5EF4-FFF2-40B4-BE49-F238E27FC236}">
                <a16:creationId xmlns:a16="http://schemas.microsoft.com/office/drawing/2014/main" id="{D5306D07-F604-4038-8BD5-AA0C69755316}"/>
              </a:ext>
            </a:extLst>
          </p:cNvPr>
          <p:cNvSpPr>
            <a:spLocks noGrp="1" noChangeArrowheads="1"/>
          </p:cNvSpPr>
          <p:nvPr>
            <p:ph type="title"/>
          </p:nvPr>
        </p:nvSpPr>
        <p:spPr>
          <a:xfrm>
            <a:off x="468313" y="41275"/>
            <a:ext cx="8229600" cy="939800"/>
          </a:xfrm>
        </p:spPr>
        <p:txBody>
          <a:bodyPr/>
          <a:lstStyle/>
          <a:p>
            <a:pPr eaLnBrk="1" hangingPunct="1"/>
            <a:r>
              <a:rPr lang="zh-CN" altLang="en-US" dirty="0">
                <a:ea typeface="宋体" panose="02010600030101010101" pitchFamily="2" charset="-122"/>
              </a:rPr>
              <a:t>凹凸纹理映射</a:t>
            </a:r>
            <a:endParaRPr lang="en-US" altLang="zh-CN" dirty="0">
              <a:ea typeface="宋体" panose="02010600030101010101" pitchFamily="2" charset="-122"/>
            </a:endParaRPr>
          </a:p>
        </p:txBody>
      </p:sp>
      <p:sp>
        <p:nvSpPr>
          <p:cNvPr id="30724" name="Rectangle 4">
            <a:extLst>
              <a:ext uri="{FF2B5EF4-FFF2-40B4-BE49-F238E27FC236}">
                <a16:creationId xmlns:a16="http://schemas.microsoft.com/office/drawing/2014/main" id="{EFD3F0D3-6082-4022-951D-41778B12298A}"/>
              </a:ext>
            </a:extLst>
          </p:cNvPr>
          <p:cNvSpPr>
            <a:spLocks noGrp="1" noChangeArrowheads="1"/>
          </p:cNvSpPr>
          <p:nvPr>
            <p:ph type="body" idx="1"/>
          </p:nvPr>
        </p:nvSpPr>
        <p:spPr>
          <a:xfrm>
            <a:off x="468313" y="981075"/>
            <a:ext cx="8229600" cy="4525963"/>
          </a:xfrm>
        </p:spPr>
        <p:txBody>
          <a:bodyPr/>
          <a:lstStyle/>
          <a:p>
            <a:pPr eaLnBrk="1" hangingPunct="1"/>
            <a:r>
              <a:rPr lang="en-US" altLang="zh-CN" sz="2800">
                <a:ea typeface="宋体" panose="02010600030101010101" pitchFamily="2" charset="-122"/>
              </a:rPr>
              <a:t>Textures can be used to alter the surface normal of an object. </a:t>
            </a:r>
          </a:p>
          <a:p>
            <a:pPr eaLnBrk="1" hangingPunct="1"/>
            <a:r>
              <a:rPr lang="en-US" altLang="zh-CN" sz="2800">
                <a:ea typeface="宋体" panose="02010600030101010101" pitchFamily="2" charset="-122"/>
              </a:rPr>
              <a:t>This does not change the actual shape of the surface -- we are only shading it as if it were a different shape! </a:t>
            </a:r>
          </a:p>
          <a:p>
            <a:pPr eaLnBrk="1" hangingPunct="1"/>
            <a:endParaRPr lang="en-US" altLang="zh-CN" sz="2800">
              <a:ea typeface="宋体" panose="02010600030101010101" pitchFamily="2" charset="-122"/>
            </a:endParaRPr>
          </a:p>
        </p:txBody>
      </p:sp>
      <p:sp>
        <p:nvSpPr>
          <p:cNvPr id="30725" name="Rectangle 5">
            <a:extLst>
              <a:ext uri="{FF2B5EF4-FFF2-40B4-BE49-F238E27FC236}">
                <a16:creationId xmlns:a16="http://schemas.microsoft.com/office/drawing/2014/main" id="{5DDC81FE-C49D-4CD6-A38B-492090CAAC40}"/>
              </a:ext>
            </a:extLst>
          </p:cNvPr>
          <p:cNvSpPr>
            <a:spLocks noChangeArrowheads="1"/>
          </p:cNvSpPr>
          <p:nvPr/>
        </p:nvSpPr>
        <p:spPr bwMode="auto">
          <a:xfrm>
            <a:off x="814388" y="5886450"/>
            <a:ext cx="19129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zh-CN" sz="1200">
                <a:latin typeface="Tahoma" panose="020B0604030504040204" pitchFamily="34" charset="0"/>
                <a:ea typeface="宋体" panose="02010600030101010101" pitchFamily="2" charset="-122"/>
              </a:rPr>
              <a:t>Sphere w/Diffuse Texture</a:t>
            </a:r>
          </a:p>
        </p:txBody>
      </p:sp>
      <p:pic>
        <p:nvPicPr>
          <p:cNvPr id="30726" name="Picture 6" descr="swirly2bump">
            <a:extLst>
              <a:ext uri="{FF2B5EF4-FFF2-40B4-BE49-F238E27FC236}">
                <a16:creationId xmlns:a16="http://schemas.microsoft.com/office/drawing/2014/main" id="{813E10C2-A0D0-425F-8F2B-840C632B3E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163" y="3276600"/>
            <a:ext cx="2535237"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7">
            <a:extLst>
              <a:ext uri="{FF2B5EF4-FFF2-40B4-BE49-F238E27FC236}">
                <a16:creationId xmlns:a16="http://schemas.microsoft.com/office/drawing/2014/main" id="{C3DCB666-5149-45F1-B639-EF18174D7938}"/>
              </a:ext>
            </a:extLst>
          </p:cNvPr>
          <p:cNvSpPr>
            <a:spLocks noChangeArrowheads="1"/>
          </p:cNvSpPr>
          <p:nvPr/>
        </p:nvSpPr>
        <p:spPr bwMode="auto">
          <a:xfrm>
            <a:off x="3827463" y="5875338"/>
            <a:ext cx="13477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zh-CN" sz="1200">
                <a:latin typeface="Tahoma" panose="020B0604030504040204" pitchFamily="34" charset="0"/>
                <a:ea typeface="宋体" panose="02010600030101010101" pitchFamily="2" charset="-122"/>
              </a:rPr>
              <a:t>Swirly Bump Map</a:t>
            </a:r>
          </a:p>
        </p:txBody>
      </p:sp>
      <p:pic>
        <p:nvPicPr>
          <p:cNvPr id="30728" name="Picture 8" descr="sphere_bumpy">
            <a:extLst>
              <a:ext uri="{FF2B5EF4-FFF2-40B4-BE49-F238E27FC236}">
                <a16:creationId xmlns:a16="http://schemas.microsoft.com/office/drawing/2014/main" id="{348F72C6-0C95-461B-9EAD-CAB608F444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325" y="3049588"/>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9">
            <a:extLst>
              <a:ext uri="{FF2B5EF4-FFF2-40B4-BE49-F238E27FC236}">
                <a16:creationId xmlns:a16="http://schemas.microsoft.com/office/drawing/2014/main" id="{6C9D7D25-282F-4859-9398-B348EE5BF620}"/>
              </a:ext>
            </a:extLst>
          </p:cNvPr>
          <p:cNvSpPr>
            <a:spLocks noChangeArrowheads="1"/>
          </p:cNvSpPr>
          <p:nvPr/>
        </p:nvSpPr>
        <p:spPr bwMode="auto">
          <a:xfrm>
            <a:off x="5808663" y="5875338"/>
            <a:ext cx="28289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zh-CN" sz="1200">
                <a:latin typeface="Tahoma" panose="020B0604030504040204" pitchFamily="34" charset="0"/>
                <a:ea typeface="宋体" panose="02010600030101010101" pitchFamily="2" charset="-122"/>
              </a:rPr>
              <a:t>Sphere w/Diffuse Texture &amp; Bump Map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6BE72D5-BA56-4F81-9144-3E8B3F8E35C8}"/>
              </a:ext>
            </a:extLst>
          </p:cNvPr>
          <p:cNvSpPr>
            <a:spLocks noGrp="1" noChangeArrowheads="1"/>
          </p:cNvSpPr>
          <p:nvPr>
            <p:ph type="title"/>
          </p:nvPr>
        </p:nvSpPr>
        <p:spPr>
          <a:xfrm>
            <a:off x="468313" y="115888"/>
            <a:ext cx="8229600" cy="865187"/>
          </a:xfrm>
        </p:spPr>
        <p:txBody>
          <a:bodyPr/>
          <a:lstStyle/>
          <a:p>
            <a:pPr eaLnBrk="1" hangingPunct="1"/>
            <a:r>
              <a:rPr lang="zh-CN" altLang="en-US" dirty="0">
                <a:ea typeface="宋体" panose="02010600030101010101" pitchFamily="2" charset="-122"/>
              </a:rPr>
              <a:t>凹凸纹理映射</a:t>
            </a:r>
            <a:endParaRPr lang="en-US" altLang="zh-CN" dirty="0">
              <a:ea typeface="宋体" panose="02010600030101010101" pitchFamily="2" charset="-122"/>
            </a:endParaRPr>
          </a:p>
        </p:txBody>
      </p:sp>
      <p:sp>
        <p:nvSpPr>
          <p:cNvPr id="31747" name="Rectangle 3">
            <a:extLst>
              <a:ext uri="{FF2B5EF4-FFF2-40B4-BE49-F238E27FC236}">
                <a16:creationId xmlns:a16="http://schemas.microsoft.com/office/drawing/2014/main" id="{B44CB382-9D36-46D2-B318-84323E306309}"/>
              </a:ext>
            </a:extLst>
          </p:cNvPr>
          <p:cNvSpPr>
            <a:spLocks noGrp="1" noChangeArrowheads="1"/>
          </p:cNvSpPr>
          <p:nvPr>
            <p:ph type="body" idx="1"/>
          </p:nvPr>
        </p:nvSpPr>
        <p:spPr>
          <a:xfrm>
            <a:off x="539750" y="981075"/>
            <a:ext cx="8229600" cy="4525963"/>
          </a:xfrm>
        </p:spPr>
        <p:txBody>
          <a:bodyPr/>
          <a:lstStyle/>
          <a:p>
            <a:pPr eaLnBrk="1" hangingPunct="1"/>
            <a:r>
              <a:rPr lang="en-US" altLang="zh-CN" sz="2400">
                <a:ea typeface="宋体" panose="02010600030101010101" pitchFamily="2" charset="-122"/>
              </a:rPr>
              <a:t>The texture map is treated as a single-valued height function. </a:t>
            </a:r>
          </a:p>
          <a:p>
            <a:pPr eaLnBrk="1" hangingPunct="1"/>
            <a:r>
              <a:rPr lang="en-US" altLang="zh-CN" sz="2400">
                <a:ea typeface="宋体" panose="02010600030101010101" pitchFamily="2" charset="-122"/>
              </a:rPr>
              <a:t>The partial derivatives of the texture tell us how to alter the true surface normal at each point to make the object appear as if it were deformed by the height function. </a:t>
            </a:r>
          </a:p>
        </p:txBody>
      </p:sp>
      <p:graphicFrame>
        <p:nvGraphicFramePr>
          <p:cNvPr id="31748" name="Object 4">
            <a:extLst>
              <a:ext uri="{FF2B5EF4-FFF2-40B4-BE49-F238E27FC236}">
                <a16:creationId xmlns:a16="http://schemas.microsoft.com/office/drawing/2014/main" id="{8ECF8AC7-7E89-4275-8D5B-2FED4B8D6F01}"/>
              </a:ext>
            </a:extLst>
          </p:cNvPr>
          <p:cNvGraphicFramePr>
            <a:graphicFrameLocks noChangeAspect="1"/>
          </p:cNvGraphicFramePr>
          <p:nvPr/>
        </p:nvGraphicFramePr>
        <p:xfrm>
          <a:off x="5483225" y="2973388"/>
          <a:ext cx="3238500" cy="3287712"/>
        </p:xfrm>
        <a:graphic>
          <a:graphicData uri="http://schemas.openxmlformats.org/presentationml/2006/ole">
            <mc:AlternateContent xmlns:mc="http://schemas.openxmlformats.org/markup-compatibility/2006">
              <mc:Choice xmlns:v="urn:schemas-microsoft-com:vml" Requires="v">
                <p:oleObj spid="_x0000_s31764" name="Image" r:id="rId3" imgW="6323810" imgH="6425397" progId="">
                  <p:embed/>
                </p:oleObj>
              </mc:Choice>
              <mc:Fallback>
                <p:oleObj name="Image" r:id="rId3" imgW="6323810" imgH="6425397" progId="">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5" y="2973388"/>
                        <a:ext cx="3238500" cy="328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49" name="Picture 5" descr="bumpmap_example">
            <a:extLst>
              <a:ext uri="{FF2B5EF4-FFF2-40B4-BE49-F238E27FC236}">
                <a16:creationId xmlns:a16="http://schemas.microsoft.com/office/drawing/2014/main" id="{03E108C3-2C4D-43A9-8F39-37E7CE1BB4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1612" r="4733" b="45810"/>
          <a:stretch>
            <a:fillRect/>
          </a:stretch>
        </p:blipFill>
        <p:spPr bwMode="auto">
          <a:xfrm>
            <a:off x="549275" y="3055938"/>
            <a:ext cx="4705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5F1C8F1-EBE8-47B1-8407-7E20AA285E9A}"/>
              </a:ext>
            </a:extLst>
          </p:cNvPr>
          <p:cNvSpPr>
            <a:spLocks noGrp="1" noChangeArrowheads="1"/>
          </p:cNvSpPr>
          <p:nvPr>
            <p:ph type="title"/>
          </p:nvPr>
        </p:nvSpPr>
        <p:spPr/>
        <p:txBody>
          <a:bodyPr/>
          <a:lstStyle/>
          <a:p>
            <a:pPr eaLnBrk="1" hangingPunct="1"/>
            <a:r>
              <a:rPr lang="zh-CN" altLang="en-US" sz="4000" dirty="0">
                <a:ea typeface="宋体" panose="02010600030101010101" pitchFamily="2" charset="-122"/>
              </a:rPr>
              <a:t>凹凸纹理映射</a:t>
            </a:r>
          </a:p>
        </p:txBody>
      </p:sp>
      <p:sp>
        <p:nvSpPr>
          <p:cNvPr id="32771" name="Rectangle 3">
            <a:extLst>
              <a:ext uri="{FF2B5EF4-FFF2-40B4-BE49-F238E27FC236}">
                <a16:creationId xmlns:a16="http://schemas.microsoft.com/office/drawing/2014/main" id="{B2615456-1B66-4E6C-A0C3-2A9409CD31E7}"/>
              </a:ext>
            </a:extLst>
          </p:cNvPr>
          <p:cNvSpPr>
            <a:spLocks noGrp="1" noChangeArrowheads="1"/>
          </p:cNvSpPr>
          <p:nvPr>
            <p:ph type="body" idx="1"/>
          </p:nvPr>
        </p:nvSpPr>
        <p:spPr/>
        <p:txBody>
          <a:bodyPr/>
          <a:lstStyle/>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buFontTx/>
              <a:buNone/>
            </a:pPr>
            <a:r>
              <a:rPr lang="en-US" altLang="zh-CN">
                <a:ea typeface="宋体" panose="02010600030101010101" pitchFamily="2" charset="-122"/>
              </a:rPr>
              <a:t>                                +</a:t>
            </a:r>
          </a:p>
        </p:txBody>
      </p:sp>
      <p:sp>
        <p:nvSpPr>
          <p:cNvPr id="32772" name="Rectangle 4">
            <a:extLst>
              <a:ext uri="{FF2B5EF4-FFF2-40B4-BE49-F238E27FC236}">
                <a16:creationId xmlns:a16="http://schemas.microsoft.com/office/drawing/2014/main" id="{1A23C007-7030-4C5A-9F32-C7F296D12187}"/>
              </a:ext>
            </a:extLst>
          </p:cNvPr>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32773" name="Object 5">
            <a:extLst>
              <a:ext uri="{FF2B5EF4-FFF2-40B4-BE49-F238E27FC236}">
                <a16:creationId xmlns:a16="http://schemas.microsoft.com/office/drawing/2014/main" id="{271934FF-DDE5-454B-98DA-91C1AAC507A2}"/>
              </a:ext>
            </a:extLst>
          </p:cNvPr>
          <p:cNvGraphicFramePr>
            <a:graphicFrameLocks noChangeAspect="1"/>
          </p:cNvGraphicFramePr>
          <p:nvPr/>
        </p:nvGraphicFramePr>
        <p:xfrm>
          <a:off x="174625" y="1628775"/>
          <a:ext cx="3105150" cy="1025525"/>
        </p:xfrm>
        <a:graphic>
          <a:graphicData uri="http://schemas.openxmlformats.org/presentationml/2006/ole">
            <mc:AlternateContent xmlns:mc="http://schemas.openxmlformats.org/markup-compatibility/2006">
              <mc:Choice xmlns:v="urn:schemas-microsoft-com:vml" Requires="v">
                <p:oleObj spid="_x0000_s32945" name="公式" r:id="rId3" imgW="1384300" imgH="457200" progId="">
                  <p:embed/>
                </p:oleObj>
              </mc:Choice>
              <mc:Fallback>
                <p:oleObj name="公式" r:id="rId3" imgW="1384300" imgH="457200" progId="">
                  <p:embed/>
                  <p:pic>
                    <p:nvPicPr>
                      <p:cNvPr id="0" name="Picture 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1628775"/>
                        <a:ext cx="3105150"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4" name="AutoShape 6">
            <a:extLst>
              <a:ext uri="{FF2B5EF4-FFF2-40B4-BE49-F238E27FC236}">
                <a16:creationId xmlns:a16="http://schemas.microsoft.com/office/drawing/2014/main" id="{CF88C003-BF96-4406-90C8-AE5D1BD8B77B}"/>
              </a:ext>
            </a:extLst>
          </p:cNvPr>
          <p:cNvSpPr>
            <a:spLocks noChangeArrowheads="1"/>
          </p:cNvSpPr>
          <p:nvPr/>
        </p:nvSpPr>
        <p:spPr bwMode="auto">
          <a:xfrm>
            <a:off x="3348038" y="1989138"/>
            <a:ext cx="576262" cy="358775"/>
          </a:xfrm>
          <a:prstGeom prst="rightArrow">
            <a:avLst>
              <a:gd name="adj1" fmla="val 50000"/>
              <a:gd name="adj2" fmla="val 40155"/>
            </a:avLst>
          </a:prstGeom>
          <a:solidFill>
            <a:schemeClr val="bg1"/>
          </a:solidFill>
          <a:ln w="9525" algn="ctr">
            <a:solidFill>
              <a:srgbClr val="FF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2775" name="Rectangle 7">
            <a:extLst>
              <a:ext uri="{FF2B5EF4-FFF2-40B4-BE49-F238E27FC236}">
                <a16:creationId xmlns:a16="http://schemas.microsoft.com/office/drawing/2014/main" id="{563B2599-A486-4009-A570-E154474FB6CF}"/>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32776" name="Object 8">
            <a:extLst>
              <a:ext uri="{FF2B5EF4-FFF2-40B4-BE49-F238E27FC236}">
                <a16:creationId xmlns:a16="http://schemas.microsoft.com/office/drawing/2014/main" id="{34B26F67-FD23-4D34-916B-4319D4ED36DE}"/>
              </a:ext>
            </a:extLst>
          </p:cNvPr>
          <p:cNvGraphicFramePr>
            <a:graphicFrameLocks noChangeAspect="1"/>
          </p:cNvGraphicFramePr>
          <p:nvPr/>
        </p:nvGraphicFramePr>
        <p:xfrm>
          <a:off x="4067175" y="1989138"/>
          <a:ext cx="4826000" cy="450850"/>
        </p:xfrm>
        <a:graphic>
          <a:graphicData uri="http://schemas.openxmlformats.org/presentationml/2006/ole">
            <mc:AlternateContent xmlns:mc="http://schemas.openxmlformats.org/markup-compatibility/2006">
              <mc:Choice xmlns:v="urn:schemas-microsoft-com:vml" Requires="v">
                <p:oleObj spid="_x0000_s32946" name="公式" r:id="rId5" imgW="2451100" imgH="228600" progId="">
                  <p:embed/>
                </p:oleObj>
              </mc:Choice>
              <mc:Fallback>
                <p:oleObj name="公式" r:id="rId5" imgW="2451100" imgH="228600" progId="">
                  <p:embed/>
                  <p:pic>
                    <p:nvPicPr>
                      <p:cNvPr id="0" name="Picture 1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1989138"/>
                        <a:ext cx="482600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2777" name="Group 9">
            <a:extLst>
              <a:ext uri="{FF2B5EF4-FFF2-40B4-BE49-F238E27FC236}">
                <a16:creationId xmlns:a16="http://schemas.microsoft.com/office/drawing/2014/main" id="{422B83A0-774B-477E-99CB-1BB545F01BD4}"/>
              </a:ext>
            </a:extLst>
          </p:cNvPr>
          <p:cNvGrpSpPr>
            <a:grpSpLocks noChangeAspect="1"/>
          </p:cNvGrpSpPr>
          <p:nvPr/>
        </p:nvGrpSpPr>
        <p:grpSpPr bwMode="auto">
          <a:xfrm>
            <a:off x="3949700" y="4548188"/>
            <a:ext cx="3070225" cy="1473200"/>
            <a:chOff x="3240" y="1927"/>
            <a:chExt cx="2560" cy="1229"/>
          </a:xfrm>
        </p:grpSpPr>
        <p:grpSp>
          <p:nvGrpSpPr>
            <p:cNvPr id="32869" name="Group 10">
              <a:extLst>
                <a:ext uri="{FF2B5EF4-FFF2-40B4-BE49-F238E27FC236}">
                  <a16:creationId xmlns:a16="http://schemas.microsoft.com/office/drawing/2014/main" id="{FFEC19E9-1410-4659-89D2-2C084777F48C}"/>
                </a:ext>
              </a:extLst>
            </p:cNvPr>
            <p:cNvGrpSpPr>
              <a:grpSpLocks noChangeAspect="1"/>
            </p:cNvGrpSpPr>
            <p:nvPr/>
          </p:nvGrpSpPr>
          <p:grpSpPr bwMode="auto">
            <a:xfrm>
              <a:off x="3240" y="1927"/>
              <a:ext cx="2560" cy="873"/>
              <a:chOff x="3240" y="1927"/>
              <a:chExt cx="2560" cy="873"/>
            </a:xfrm>
          </p:grpSpPr>
          <p:grpSp>
            <p:nvGrpSpPr>
              <p:cNvPr id="32871" name="Group 11">
                <a:extLst>
                  <a:ext uri="{FF2B5EF4-FFF2-40B4-BE49-F238E27FC236}">
                    <a16:creationId xmlns:a16="http://schemas.microsoft.com/office/drawing/2014/main" id="{574D9F79-A32F-4AAD-B147-5639579644AB}"/>
                  </a:ext>
                </a:extLst>
              </p:cNvPr>
              <p:cNvGrpSpPr>
                <a:grpSpLocks noChangeAspect="1"/>
              </p:cNvGrpSpPr>
              <p:nvPr/>
            </p:nvGrpSpPr>
            <p:grpSpPr bwMode="auto">
              <a:xfrm>
                <a:off x="3240" y="2220"/>
                <a:ext cx="2560" cy="580"/>
                <a:chOff x="2720" y="2840"/>
                <a:chExt cx="2560" cy="580"/>
              </a:xfrm>
            </p:grpSpPr>
            <p:sp>
              <p:nvSpPr>
                <p:cNvPr id="32877" name="Line 12">
                  <a:extLst>
                    <a:ext uri="{FF2B5EF4-FFF2-40B4-BE49-F238E27FC236}">
                      <a16:creationId xmlns:a16="http://schemas.microsoft.com/office/drawing/2014/main" id="{F82FDC89-54BD-4629-B0B7-4423D8BBE8BA}"/>
                    </a:ext>
                  </a:extLst>
                </p:cNvPr>
                <p:cNvSpPr>
                  <a:spLocks noChangeAspect="1" noChangeShapeType="1"/>
                </p:cNvSpPr>
                <p:nvPr/>
              </p:nvSpPr>
              <p:spPr bwMode="auto">
                <a:xfrm flipV="1">
                  <a:off x="2720" y="338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78" name="Line 13">
                  <a:extLst>
                    <a:ext uri="{FF2B5EF4-FFF2-40B4-BE49-F238E27FC236}">
                      <a16:creationId xmlns:a16="http://schemas.microsoft.com/office/drawing/2014/main" id="{A6C0ABAF-27B9-4896-9022-C92F487EC246}"/>
                    </a:ext>
                  </a:extLst>
                </p:cNvPr>
                <p:cNvSpPr>
                  <a:spLocks noChangeAspect="1" noChangeShapeType="1"/>
                </p:cNvSpPr>
                <p:nvPr/>
              </p:nvSpPr>
              <p:spPr bwMode="auto">
                <a:xfrm flipV="1">
                  <a:off x="2800" y="3280"/>
                  <a:ext cx="60" cy="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79" name="Line 14">
                  <a:extLst>
                    <a:ext uri="{FF2B5EF4-FFF2-40B4-BE49-F238E27FC236}">
                      <a16:creationId xmlns:a16="http://schemas.microsoft.com/office/drawing/2014/main" id="{C0380A86-77E6-459A-A6C1-BC71B98DDA2C}"/>
                    </a:ext>
                  </a:extLst>
                </p:cNvPr>
                <p:cNvSpPr>
                  <a:spLocks noChangeAspect="1" noChangeShapeType="1"/>
                </p:cNvSpPr>
                <p:nvPr/>
              </p:nvSpPr>
              <p:spPr bwMode="auto">
                <a:xfrm flipV="1">
                  <a:off x="2860" y="324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0" name="Line 15">
                  <a:extLst>
                    <a:ext uri="{FF2B5EF4-FFF2-40B4-BE49-F238E27FC236}">
                      <a16:creationId xmlns:a16="http://schemas.microsoft.com/office/drawing/2014/main" id="{9C2C9EC1-1038-4D55-B8F2-6CF14A104AD3}"/>
                    </a:ext>
                  </a:extLst>
                </p:cNvPr>
                <p:cNvSpPr>
                  <a:spLocks noChangeAspect="1" noChangeShapeType="1"/>
                </p:cNvSpPr>
                <p:nvPr/>
              </p:nvSpPr>
              <p:spPr bwMode="auto">
                <a:xfrm flipV="1">
                  <a:off x="2920" y="320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1" name="Line 16">
                  <a:extLst>
                    <a:ext uri="{FF2B5EF4-FFF2-40B4-BE49-F238E27FC236}">
                      <a16:creationId xmlns:a16="http://schemas.microsoft.com/office/drawing/2014/main" id="{0A717C49-063F-408B-8595-7CBB078F9EAA}"/>
                    </a:ext>
                  </a:extLst>
                </p:cNvPr>
                <p:cNvSpPr>
                  <a:spLocks noChangeAspect="1" noChangeShapeType="1"/>
                </p:cNvSpPr>
                <p:nvPr/>
              </p:nvSpPr>
              <p:spPr bwMode="auto">
                <a:xfrm flipV="1">
                  <a:off x="2980" y="3120"/>
                  <a:ext cx="8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2" name="Line 17">
                  <a:extLst>
                    <a:ext uri="{FF2B5EF4-FFF2-40B4-BE49-F238E27FC236}">
                      <a16:creationId xmlns:a16="http://schemas.microsoft.com/office/drawing/2014/main" id="{A104B318-CF86-48F4-BCD9-1B43C01FC6FA}"/>
                    </a:ext>
                  </a:extLst>
                </p:cNvPr>
                <p:cNvSpPr>
                  <a:spLocks noChangeAspect="1" noChangeShapeType="1"/>
                </p:cNvSpPr>
                <p:nvPr/>
              </p:nvSpPr>
              <p:spPr bwMode="auto">
                <a:xfrm>
                  <a:off x="3060" y="312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3" name="Line 18">
                  <a:extLst>
                    <a:ext uri="{FF2B5EF4-FFF2-40B4-BE49-F238E27FC236}">
                      <a16:creationId xmlns:a16="http://schemas.microsoft.com/office/drawing/2014/main" id="{B0DED2A8-68A5-416D-A861-B7603CC0542C}"/>
                    </a:ext>
                  </a:extLst>
                </p:cNvPr>
                <p:cNvSpPr>
                  <a:spLocks noChangeAspect="1" noChangeShapeType="1"/>
                </p:cNvSpPr>
                <p:nvPr/>
              </p:nvSpPr>
              <p:spPr bwMode="auto">
                <a:xfrm flipV="1">
                  <a:off x="3120" y="3020"/>
                  <a:ext cx="6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4" name="Line 19">
                  <a:extLst>
                    <a:ext uri="{FF2B5EF4-FFF2-40B4-BE49-F238E27FC236}">
                      <a16:creationId xmlns:a16="http://schemas.microsoft.com/office/drawing/2014/main" id="{6BB49DF4-E52B-47AE-9503-305FDBB34C33}"/>
                    </a:ext>
                  </a:extLst>
                </p:cNvPr>
                <p:cNvSpPr>
                  <a:spLocks noChangeAspect="1" noChangeShapeType="1"/>
                </p:cNvSpPr>
                <p:nvPr/>
              </p:nvSpPr>
              <p:spPr bwMode="auto">
                <a:xfrm>
                  <a:off x="3180" y="302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5" name="Line 20">
                  <a:extLst>
                    <a:ext uri="{FF2B5EF4-FFF2-40B4-BE49-F238E27FC236}">
                      <a16:creationId xmlns:a16="http://schemas.microsoft.com/office/drawing/2014/main" id="{5E6FCFF8-9DC9-42DC-821A-627E4CF55C3E}"/>
                    </a:ext>
                  </a:extLst>
                </p:cNvPr>
                <p:cNvSpPr>
                  <a:spLocks noChangeAspect="1" noChangeShapeType="1"/>
                </p:cNvSpPr>
                <p:nvPr/>
              </p:nvSpPr>
              <p:spPr bwMode="auto">
                <a:xfrm flipV="1">
                  <a:off x="3240" y="2960"/>
                  <a:ext cx="6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6" name="Line 21">
                  <a:extLst>
                    <a:ext uri="{FF2B5EF4-FFF2-40B4-BE49-F238E27FC236}">
                      <a16:creationId xmlns:a16="http://schemas.microsoft.com/office/drawing/2014/main" id="{CCF248E2-1276-4C04-A0B1-D161A087E73D}"/>
                    </a:ext>
                  </a:extLst>
                </p:cNvPr>
                <p:cNvSpPr>
                  <a:spLocks noChangeAspect="1" noChangeShapeType="1"/>
                </p:cNvSpPr>
                <p:nvPr/>
              </p:nvSpPr>
              <p:spPr bwMode="auto">
                <a:xfrm>
                  <a:off x="3300" y="296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7" name="Line 22">
                  <a:extLst>
                    <a:ext uri="{FF2B5EF4-FFF2-40B4-BE49-F238E27FC236}">
                      <a16:creationId xmlns:a16="http://schemas.microsoft.com/office/drawing/2014/main" id="{369905F7-82E9-47FD-A7B3-5583E82B39A4}"/>
                    </a:ext>
                  </a:extLst>
                </p:cNvPr>
                <p:cNvSpPr>
                  <a:spLocks noChangeAspect="1" noChangeShapeType="1"/>
                </p:cNvSpPr>
                <p:nvPr/>
              </p:nvSpPr>
              <p:spPr bwMode="auto">
                <a:xfrm flipV="1">
                  <a:off x="3380" y="294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8" name="Line 23">
                  <a:extLst>
                    <a:ext uri="{FF2B5EF4-FFF2-40B4-BE49-F238E27FC236}">
                      <a16:creationId xmlns:a16="http://schemas.microsoft.com/office/drawing/2014/main" id="{D09A65C2-9EDD-4454-8C8C-8D6FE57971A2}"/>
                    </a:ext>
                  </a:extLst>
                </p:cNvPr>
                <p:cNvSpPr>
                  <a:spLocks noChangeAspect="1" noChangeShapeType="1"/>
                </p:cNvSpPr>
                <p:nvPr/>
              </p:nvSpPr>
              <p:spPr bwMode="auto">
                <a:xfrm flipV="1">
                  <a:off x="3440" y="292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89" name="Line 24">
                  <a:extLst>
                    <a:ext uri="{FF2B5EF4-FFF2-40B4-BE49-F238E27FC236}">
                      <a16:creationId xmlns:a16="http://schemas.microsoft.com/office/drawing/2014/main" id="{0E5511CC-C956-4E84-A84D-19AF42B1FCCC}"/>
                    </a:ext>
                  </a:extLst>
                </p:cNvPr>
                <p:cNvSpPr>
                  <a:spLocks noChangeAspect="1" noChangeShapeType="1"/>
                </p:cNvSpPr>
                <p:nvPr/>
              </p:nvSpPr>
              <p:spPr bwMode="auto">
                <a:xfrm>
                  <a:off x="3500" y="292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0" name="Line 25">
                  <a:extLst>
                    <a:ext uri="{FF2B5EF4-FFF2-40B4-BE49-F238E27FC236}">
                      <a16:creationId xmlns:a16="http://schemas.microsoft.com/office/drawing/2014/main" id="{9D8B578A-438A-4248-8E29-BA72CDCE85EB}"/>
                    </a:ext>
                  </a:extLst>
                </p:cNvPr>
                <p:cNvSpPr>
                  <a:spLocks noChangeAspect="1" noChangeShapeType="1"/>
                </p:cNvSpPr>
                <p:nvPr/>
              </p:nvSpPr>
              <p:spPr bwMode="auto">
                <a:xfrm flipV="1">
                  <a:off x="3560" y="288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1" name="Line 26">
                  <a:extLst>
                    <a:ext uri="{FF2B5EF4-FFF2-40B4-BE49-F238E27FC236}">
                      <a16:creationId xmlns:a16="http://schemas.microsoft.com/office/drawing/2014/main" id="{A80066FB-0013-4D2E-A7D9-9CB0A1B858FB}"/>
                    </a:ext>
                  </a:extLst>
                </p:cNvPr>
                <p:cNvSpPr>
                  <a:spLocks noChangeAspect="1" noChangeShapeType="1"/>
                </p:cNvSpPr>
                <p:nvPr/>
              </p:nvSpPr>
              <p:spPr bwMode="auto">
                <a:xfrm>
                  <a:off x="3620" y="288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2" name="Line 27">
                  <a:extLst>
                    <a:ext uri="{FF2B5EF4-FFF2-40B4-BE49-F238E27FC236}">
                      <a16:creationId xmlns:a16="http://schemas.microsoft.com/office/drawing/2014/main" id="{8FA85F2C-9406-4545-89E1-133EC7B54920}"/>
                    </a:ext>
                  </a:extLst>
                </p:cNvPr>
                <p:cNvSpPr>
                  <a:spLocks noChangeAspect="1" noChangeShapeType="1"/>
                </p:cNvSpPr>
                <p:nvPr/>
              </p:nvSpPr>
              <p:spPr bwMode="auto">
                <a:xfrm flipV="1">
                  <a:off x="3700" y="28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3" name="Line 28">
                  <a:extLst>
                    <a:ext uri="{FF2B5EF4-FFF2-40B4-BE49-F238E27FC236}">
                      <a16:creationId xmlns:a16="http://schemas.microsoft.com/office/drawing/2014/main" id="{C8A086FE-2CBE-4FAC-93CE-2429283D9847}"/>
                    </a:ext>
                  </a:extLst>
                </p:cNvPr>
                <p:cNvSpPr>
                  <a:spLocks noChangeAspect="1" noChangeShapeType="1"/>
                </p:cNvSpPr>
                <p:nvPr/>
              </p:nvSpPr>
              <p:spPr bwMode="auto">
                <a:xfrm>
                  <a:off x="3760" y="286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4" name="Line 29">
                  <a:extLst>
                    <a:ext uri="{FF2B5EF4-FFF2-40B4-BE49-F238E27FC236}">
                      <a16:creationId xmlns:a16="http://schemas.microsoft.com/office/drawing/2014/main" id="{0C15C88F-5A69-4A47-9A46-8B76C1376CAC}"/>
                    </a:ext>
                  </a:extLst>
                </p:cNvPr>
                <p:cNvSpPr>
                  <a:spLocks noChangeAspect="1" noChangeShapeType="1"/>
                </p:cNvSpPr>
                <p:nvPr/>
              </p:nvSpPr>
              <p:spPr bwMode="auto">
                <a:xfrm flipV="1">
                  <a:off x="3820" y="286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5" name="Line 30">
                  <a:extLst>
                    <a:ext uri="{FF2B5EF4-FFF2-40B4-BE49-F238E27FC236}">
                      <a16:creationId xmlns:a16="http://schemas.microsoft.com/office/drawing/2014/main" id="{C7576175-1A76-4595-B7F8-711617D0B5EB}"/>
                    </a:ext>
                  </a:extLst>
                </p:cNvPr>
                <p:cNvSpPr>
                  <a:spLocks noChangeAspect="1" noChangeShapeType="1"/>
                </p:cNvSpPr>
                <p:nvPr/>
              </p:nvSpPr>
              <p:spPr bwMode="auto">
                <a:xfrm>
                  <a:off x="3880" y="286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6" name="Line 31">
                  <a:extLst>
                    <a:ext uri="{FF2B5EF4-FFF2-40B4-BE49-F238E27FC236}">
                      <a16:creationId xmlns:a16="http://schemas.microsoft.com/office/drawing/2014/main" id="{D4235CEA-E342-4C34-A7A5-BDED4871DC93}"/>
                    </a:ext>
                  </a:extLst>
                </p:cNvPr>
                <p:cNvSpPr>
                  <a:spLocks noChangeAspect="1" noChangeShapeType="1"/>
                </p:cNvSpPr>
                <p:nvPr/>
              </p:nvSpPr>
              <p:spPr bwMode="auto">
                <a:xfrm>
                  <a:off x="3940" y="286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7" name="Line 32">
                  <a:extLst>
                    <a:ext uri="{FF2B5EF4-FFF2-40B4-BE49-F238E27FC236}">
                      <a16:creationId xmlns:a16="http://schemas.microsoft.com/office/drawing/2014/main" id="{D8353F47-D678-4755-A2D8-B3DBBF033D02}"/>
                    </a:ext>
                  </a:extLst>
                </p:cNvPr>
                <p:cNvSpPr>
                  <a:spLocks noChangeAspect="1" noChangeShapeType="1"/>
                </p:cNvSpPr>
                <p:nvPr/>
              </p:nvSpPr>
              <p:spPr bwMode="auto">
                <a:xfrm>
                  <a:off x="4000" y="286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8" name="Line 33">
                  <a:extLst>
                    <a:ext uri="{FF2B5EF4-FFF2-40B4-BE49-F238E27FC236}">
                      <a16:creationId xmlns:a16="http://schemas.microsoft.com/office/drawing/2014/main" id="{D790BF03-9164-4708-BE3C-EE824A7344E1}"/>
                    </a:ext>
                  </a:extLst>
                </p:cNvPr>
                <p:cNvSpPr>
                  <a:spLocks noChangeAspect="1" noChangeShapeType="1"/>
                </p:cNvSpPr>
                <p:nvPr/>
              </p:nvSpPr>
              <p:spPr bwMode="auto">
                <a:xfrm flipV="1">
                  <a:off x="4060" y="284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99" name="Line 34">
                  <a:extLst>
                    <a:ext uri="{FF2B5EF4-FFF2-40B4-BE49-F238E27FC236}">
                      <a16:creationId xmlns:a16="http://schemas.microsoft.com/office/drawing/2014/main" id="{AA6CDEDA-78B6-48CD-8105-A946A1A6086F}"/>
                    </a:ext>
                  </a:extLst>
                </p:cNvPr>
                <p:cNvSpPr>
                  <a:spLocks noChangeAspect="1" noChangeShapeType="1"/>
                </p:cNvSpPr>
                <p:nvPr/>
              </p:nvSpPr>
              <p:spPr bwMode="auto">
                <a:xfrm>
                  <a:off x="4120" y="284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0" name="Line 35">
                  <a:extLst>
                    <a:ext uri="{FF2B5EF4-FFF2-40B4-BE49-F238E27FC236}">
                      <a16:creationId xmlns:a16="http://schemas.microsoft.com/office/drawing/2014/main" id="{A3AA9D8A-988C-491D-810C-97A62250ADE0}"/>
                    </a:ext>
                  </a:extLst>
                </p:cNvPr>
                <p:cNvSpPr>
                  <a:spLocks noChangeAspect="1" noChangeShapeType="1"/>
                </p:cNvSpPr>
                <p:nvPr/>
              </p:nvSpPr>
              <p:spPr bwMode="auto">
                <a:xfrm flipV="1">
                  <a:off x="4180" y="284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1" name="Line 36">
                  <a:extLst>
                    <a:ext uri="{FF2B5EF4-FFF2-40B4-BE49-F238E27FC236}">
                      <a16:creationId xmlns:a16="http://schemas.microsoft.com/office/drawing/2014/main" id="{05037316-309A-4772-A2F6-686B455887B8}"/>
                    </a:ext>
                  </a:extLst>
                </p:cNvPr>
                <p:cNvSpPr>
                  <a:spLocks noChangeAspect="1" noChangeShapeType="1"/>
                </p:cNvSpPr>
                <p:nvPr/>
              </p:nvSpPr>
              <p:spPr bwMode="auto">
                <a:xfrm>
                  <a:off x="4240" y="2840"/>
                  <a:ext cx="8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2" name="Line 37">
                  <a:extLst>
                    <a:ext uri="{FF2B5EF4-FFF2-40B4-BE49-F238E27FC236}">
                      <a16:creationId xmlns:a16="http://schemas.microsoft.com/office/drawing/2014/main" id="{7C0C1ECC-7827-4F16-ADA2-629883C904EE}"/>
                    </a:ext>
                  </a:extLst>
                </p:cNvPr>
                <p:cNvSpPr>
                  <a:spLocks noChangeAspect="1" noChangeShapeType="1"/>
                </p:cNvSpPr>
                <p:nvPr/>
              </p:nvSpPr>
              <p:spPr bwMode="auto">
                <a:xfrm flipV="1">
                  <a:off x="4320" y="29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3" name="Line 38">
                  <a:extLst>
                    <a:ext uri="{FF2B5EF4-FFF2-40B4-BE49-F238E27FC236}">
                      <a16:creationId xmlns:a16="http://schemas.microsoft.com/office/drawing/2014/main" id="{F4F02520-AABB-40B0-A7FB-24C7CDC6A0B8}"/>
                    </a:ext>
                  </a:extLst>
                </p:cNvPr>
                <p:cNvSpPr>
                  <a:spLocks noChangeAspect="1" noChangeShapeType="1"/>
                </p:cNvSpPr>
                <p:nvPr/>
              </p:nvSpPr>
              <p:spPr bwMode="auto">
                <a:xfrm>
                  <a:off x="4380" y="29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4" name="Line 39">
                  <a:extLst>
                    <a:ext uri="{FF2B5EF4-FFF2-40B4-BE49-F238E27FC236}">
                      <a16:creationId xmlns:a16="http://schemas.microsoft.com/office/drawing/2014/main" id="{9A6E68DD-9E31-4851-8267-BDAF5E068298}"/>
                    </a:ext>
                  </a:extLst>
                </p:cNvPr>
                <p:cNvSpPr>
                  <a:spLocks noChangeAspect="1" noChangeShapeType="1"/>
                </p:cNvSpPr>
                <p:nvPr/>
              </p:nvSpPr>
              <p:spPr bwMode="auto">
                <a:xfrm>
                  <a:off x="4440" y="292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5" name="Line 40">
                  <a:extLst>
                    <a:ext uri="{FF2B5EF4-FFF2-40B4-BE49-F238E27FC236}">
                      <a16:creationId xmlns:a16="http://schemas.microsoft.com/office/drawing/2014/main" id="{C1FC1382-8DB5-4A24-A511-0D0CF3B9FF89}"/>
                    </a:ext>
                  </a:extLst>
                </p:cNvPr>
                <p:cNvSpPr>
                  <a:spLocks noChangeAspect="1" noChangeShapeType="1"/>
                </p:cNvSpPr>
                <p:nvPr/>
              </p:nvSpPr>
              <p:spPr bwMode="auto">
                <a:xfrm>
                  <a:off x="4500" y="294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6" name="Line 41">
                  <a:extLst>
                    <a:ext uri="{FF2B5EF4-FFF2-40B4-BE49-F238E27FC236}">
                      <a16:creationId xmlns:a16="http://schemas.microsoft.com/office/drawing/2014/main" id="{9FFD240F-2033-4BBA-BA6E-B380C00C9A61}"/>
                    </a:ext>
                  </a:extLst>
                </p:cNvPr>
                <p:cNvSpPr>
                  <a:spLocks noChangeAspect="1" noChangeShapeType="1"/>
                </p:cNvSpPr>
                <p:nvPr/>
              </p:nvSpPr>
              <p:spPr bwMode="auto">
                <a:xfrm>
                  <a:off x="4560" y="2960"/>
                  <a:ext cx="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7" name="Line 42">
                  <a:extLst>
                    <a:ext uri="{FF2B5EF4-FFF2-40B4-BE49-F238E27FC236}">
                      <a16:creationId xmlns:a16="http://schemas.microsoft.com/office/drawing/2014/main" id="{EA880119-667E-4A09-8EE6-4BABD5B7A5A2}"/>
                    </a:ext>
                  </a:extLst>
                </p:cNvPr>
                <p:cNvSpPr>
                  <a:spLocks noChangeAspect="1" noChangeShapeType="1"/>
                </p:cNvSpPr>
                <p:nvPr/>
              </p:nvSpPr>
              <p:spPr bwMode="auto">
                <a:xfrm>
                  <a:off x="4640" y="29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8" name="Line 43">
                  <a:extLst>
                    <a:ext uri="{FF2B5EF4-FFF2-40B4-BE49-F238E27FC236}">
                      <a16:creationId xmlns:a16="http://schemas.microsoft.com/office/drawing/2014/main" id="{9B2B9A2B-A7D2-4808-B389-CAC8E93A43C0}"/>
                    </a:ext>
                  </a:extLst>
                </p:cNvPr>
                <p:cNvSpPr>
                  <a:spLocks noChangeAspect="1" noChangeShapeType="1"/>
                </p:cNvSpPr>
                <p:nvPr/>
              </p:nvSpPr>
              <p:spPr bwMode="auto">
                <a:xfrm>
                  <a:off x="4700" y="302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09" name="Line 44">
                  <a:extLst>
                    <a:ext uri="{FF2B5EF4-FFF2-40B4-BE49-F238E27FC236}">
                      <a16:creationId xmlns:a16="http://schemas.microsoft.com/office/drawing/2014/main" id="{F41D78EE-5821-4258-BB9E-A469E7B36FCD}"/>
                    </a:ext>
                  </a:extLst>
                </p:cNvPr>
                <p:cNvSpPr>
                  <a:spLocks noChangeAspect="1" noChangeShapeType="1"/>
                </p:cNvSpPr>
                <p:nvPr/>
              </p:nvSpPr>
              <p:spPr bwMode="auto">
                <a:xfrm>
                  <a:off x="4760" y="304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0" name="Line 45">
                  <a:extLst>
                    <a:ext uri="{FF2B5EF4-FFF2-40B4-BE49-F238E27FC236}">
                      <a16:creationId xmlns:a16="http://schemas.microsoft.com/office/drawing/2014/main" id="{63E596CB-3B74-4C1E-83D6-D107EEBE68A9}"/>
                    </a:ext>
                  </a:extLst>
                </p:cNvPr>
                <p:cNvSpPr>
                  <a:spLocks noChangeAspect="1" noChangeShapeType="1"/>
                </p:cNvSpPr>
                <p:nvPr/>
              </p:nvSpPr>
              <p:spPr bwMode="auto">
                <a:xfrm>
                  <a:off x="4820" y="3040"/>
                  <a:ext cx="60" cy="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1" name="Line 46">
                  <a:extLst>
                    <a:ext uri="{FF2B5EF4-FFF2-40B4-BE49-F238E27FC236}">
                      <a16:creationId xmlns:a16="http://schemas.microsoft.com/office/drawing/2014/main" id="{D7429A5D-0A58-448E-A4E6-33037BE44544}"/>
                    </a:ext>
                  </a:extLst>
                </p:cNvPr>
                <p:cNvSpPr>
                  <a:spLocks noChangeAspect="1" noChangeShapeType="1"/>
                </p:cNvSpPr>
                <p:nvPr/>
              </p:nvSpPr>
              <p:spPr bwMode="auto">
                <a:xfrm flipV="1">
                  <a:off x="4880" y="312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2" name="Line 47">
                  <a:extLst>
                    <a:ext uri="{FF2B5EF4-FFF2-40B4-BE49-F238E27FC236}">
                      <a16:creationId xmlns:a16="http://schemas.microsoft.com/office/drawing/2014/main" id="{219CE6DA-06BA-4145-99D0-BC61E46F77B7}"/>
                    </a:ext>
                  </a:extLst>
                </p:cNvPr>
                <p:cNvSpPr>
                  <a:spLocks noChangeAspect="1" noChangeShapeType="1"/>
                </p:cNvSpPr>
                <p:nvPr/>
              </p:nvSpPr>
              <p:spPr bwMode="auto">
                <a:xfrm>
                  <a:off x="4960" y="312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3" name="Line 48">
                  <a:extLst>
                    <a:ext uri="{FF2B5EF4-FFF2-40B4-BE49-F238E27FC236}">
                      <a16:creationId xmlns:a16="http://schemas.microsoft.com/office/drawing/2014/main" id="{DC205887-B1E9-4189-8F07-74C369F874B1}"/>
                    </a:ext>
                  </a:extLst>
                </p:cNvPr>
                <p:cNvSpPr>
                  <a:spLocks noChangeAspect="1" noChangeShapeType="1"/>
                </p:cNvSpPr>
                <p:nvPr/>
              </p:nvSpPr>
              <p:spPr bwMode="auto">
                <a:xfrm>
                  <a:off x="5020" y="31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4" name="Line 49">
                  <a:extLst>
                    <a:ext uri="{FF2B5EF4-FFF2-40B4-BE49-F238E27FC236}">
                      <a16:creationId xmlns:a16="http://schemas.microsoft.com/office/drawing/2014/main" id="{4627EC8B-5511-430E-B27F-23B908C97482}"/>
                    </a:ext>
                  </a:extLst>
                </p:cNvPr>
                <p:cNvSpPr>
                  <a:spLocks noChangeAspect="1" noChangeShapeType="1"/>
                </p:cNvSpPr>
                <p:nvPr/>
              </p:nvSpPr>
              <p:spPr bwMode="auto">
                <a:xfrm>
                  <a:off x="5080" y="3220"/>
                  <a:ext cx="6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5" name="Line 50">
                  <a:extLst>
                    <a:ext uri="{FF2B5EF4-FFF2-40B4-BE49-F238E27FC236}">
                      <a16:creationId xmlns:a16="http://schemas.microsoft.com/office/drawing/2014/main" id="{CFA844E0-844D-4742-B6B7-BF9F7B454D56}"/>
                    </a:ext>
                  </a:extLst>
                </p:cNvPr>
                <p:cNvSpPr>
                  <a:spLocks noChangeAspect="1" noChangeShapeType="1"/>
                </p:cNvSpPr>
                <p:nvPr/>
              </p:nvSpPr>
              <p:spPr bwMode="auto">
                <a:xfrm>
                  <a:off x="5140" y="33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16" name="Line 51">
                  <a:extLst>
                    <a:ext uri="{FF2B5EF4-FFF2-40B4-BE49-F238E27FC236}">
                      <a16:creationId xmlns:a16="http://schemas.microsoft.com/office/drawing/2014/main" id="{A5147F2E-FB81-41C3-B431-47B655BA95F2}"/>
                    </a:ext>
                  </a:extLst>
                </p:cNvPr>
                <p:cNvSpPr>
                  <a:spLocks noChangeAspect="1" noChangeShapeType="1"/>
                </p:cNvSpPr>
                <p:nvPr/>
              </p:nvSpPr>
              <p:spPr bwMode="auto">
                <a:xfrm>
                  <a:off x="5200" y="3320"/>
                  <a:ext cx="80" cy="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872" name="Line 52">
                <a:extLst>
                  <a:ext uri="{FF2B5EF4-FFF2-40B4-BE49-F238E27FC236}">
                    <a16:creationId xmlns:a16="http://schemas.microsoft.com/office/drawing/2014/main" id="{463CA4E0-0699-446D-A0BF-476392D5388B}"/>
                  </a:ext>
                </a:extLst>
              </p:cNvPr>
              <p:cNvSpPr>
                <a:spLocks noChangeAspect="1" noChangeShapeType="1"/>
              </p:cNvSpPr>
              <p:nvPr/>
            </p:nvSpPr>
            <p:spPr bwMode="auto">
              <a:xfrm flipV="1">
                <a:off x="4500" y="1927"/>
                <a:ext cx="0"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2873" name="Line 53">
                <a:extLst>
                  <a:ext uri="{FF2B5EF4-FFF2-40B4-BE49-F238E27FC236}">
                    <a16:creationId xmlns:a16="http://schemas.microsoft.com/office/drawing/2014/main" id="{2E50BB48-0077-43B3-AD65-CDEA864C0167}"/>
                  </a:ext>
                </a:extLst>
              </p:cNvPr>
              <p:cNvSpPr>
                <a:spLocks noChangeAspect="1" noChangeShapeType="1"/>
              </p:cNvSpPr>
              <p:nvPr/>
            </p:nvSpPr>
            <p:spPr bwMode="auto">
              <a:xfrm rot="21418938" flipV="1">
                <a:off x="5300" y="2096"/>
                <a:ext cx="1"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2874" name="Line 54">
                <a:extLst>
                  <a:ext uri="{FF2B5EF4-FFF2-40B4-BE49-F238E27FC236}">
                    <a16:creationId xmlns:a16="http://schemas.microsoft.com/office/drawing/2014/main" id="{D9CBE6E2-717E-453A-8DB9-4D0C37BAF799}"/>
                  </a:ext>
                </a:extLst>
              </p:cNvPr>
              <p:cNvSpPr>
                <a:spLocks noChangeAspect="1" noChangeShapeType="1"/>
              </p:cNvSpPr>
              <p:nvPr/>
            </p:nvSpPr>
            <p:spPr bwMode="auto">
              <a:xfrm rot="1189589" flipV="1">
                <a:off x="4892" y="1996"/>
                <a:ext cx="1"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2875" name="Line 55">
                <a:extLst>
                  <a:ext uri="{FF2B5EF4-FFF2-40B4-BE49-F238E27FC236}">
                    <a16:creationId xmlns:a16="http://schemas.microsoft.com/office/drawing/2014/main" id="{A6558C11-0BBD-472F-8F75-F359D1D6BC15}"/>
                  </a:ext>
                </a:extLst>
              </p:cNvPr>
              <p:cNvSpPr>
                <a:spLocks noChangeAspect="1" noChangeShapeType="1"/>
              </p:cNvSpPr>
              <p:nvPr/>
            </p:nvSpPr>
            <p:spPr bwMode="auto">
              <a:xfrm rot="1489567" flipV="1">
                <a:off x="3912" y="2056"/>
                <a:ext cx="1"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2876" name="Line 56">
                <a:extLst>
                  <a:ext uri="{FF2B5EF4-FFF2-40B4-BE49-F238E27FC236}">
                    <a16:creationId xmlns:a16="http://schemas.microsoft.com/office/drawing/2014/main" id="{15BEB604-C560-4FC0-985A-635A8A7F1C3E}"/>
                  </a:ext>
                </a:extLst>
              </p:cNvPr>
              <p:cNvSpPr>
                <a:spLocks noChangeAspect="1" noChangeShapeType="1"/>
              </p:cNvSpPr>
              <p:nvPr/>
            </p:nvSpPr>
            <p:spPr bwMode="auto">
              <a:xfrm rot="17990132" flipV="1">
                <a:off x="3647" y="2164"/>
                <a:ext cx="1"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grpSp>
        <p:sp>
          <p:nvSpPr>
            <p:cNvPr id="32870" name="Text Box 57">
              <a:extLst>
                <a:ext uri="{FF2B5EF4-FFF2-40B4-BE49-F238E27FC236}">
                  <a16:creationId xmlns:a16="http://schemas.microsoft.com/office/drawing/2014/main" id="{61CB28A9-D663-4EE1-AB2E-AB145B7CA47E}"/>
                </a:ext>
              </a:extLst>
            </p:cNvPr>
            <p:cNvSpPr txBox="1">
              <a:spLocks noChangeAspect="1" noChangeArrowheads="1"/>
            </p:cNvSpPr>
            <p:nvPr/>
          </p:nvSpPr>
          <p:spPr bwMode="auto">
            <a:xfrm>
              <a:off x="3510" y="2688"/>
              <a:ext cx="19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zh-CN" altLang="en-US" sz="1600">
                  <a:ea typeface="宋体" panose="02010600030101010101" pitchFamily="2" charset="-122"/>
                </a:rPr>
                <a:t>（</a:t>
              </a:r>
              <a:r>
                <a:rPr lang="en-US" altLang="zh-CN" sz="1600">
                  <a:ea typeface="宋体" panose="02010600030101010101" pitchFamily="2" charset="-122"/>
                </a:rPr>
                <a:t>c</a:t>
              </a:r>
              <a:r>
                <a:rPr lang="zh-CN" altLang="en-US" sz="1600">
                  <a:ea typeface="宋体" panose="02010600030101010101" pitchFamily="2" charset="-122"/>
                </a:rPr>
                <a:t>）扰动后的表面法向</a:t>
              </a:r>
              <a:endParaRPr lang="zh-CN" altLang="en-US" sz="1600">
                <a:latin typeface="Arial" panose="020B0604020202020204" pitchFamily="34" charset="0"/>
                <a:ea typeface="宋体" panose="02010600030101010101" pitchFamily="2" charset="-122"/>
              </a:endParaRPr>
            </a:p>
          </p:txBody>
        </p:sp>
      </p:grpSp>
      <p:grpSp>
        <p:nvGrpSpPr>
          <p:cNvPr id="32778" name="Group 58">
            <a:extLst>
              <a:ext uri="{FF2B5EF4-FFF2-40B4-BE49-F238E27FC236}">
                <a16:creationId xmlns:a16="http://schemas.microsoft.com/office/drawing/2014/main" id="{827B5019-6CE3-4F62-ADB5-86449E7F18E7}"/>
              </a:ext>
            </a:extLst>
          </p:cNvPr>
          <p:cNvGrpSpPr>
            <a:grpSpLocks noChangeAspect="1"/>
          </p:cNvGrpSpPr>
          <p:nvPr/>
        </p:nvGrpSpPr>
        <p:grpSpPr bwMode="auto">
          <a:xfrm>
            <a:off x="755650" y="3055938"/>
            <a:ext cx="3070225" cy="1309687"/>
            <a:chOff x="6840" y="4404"/>
            <a:chExt cx="2560" cy="1092"/>
          </a:xfrm>
        </p:grpSpPr>
        <p:grpSp>
          <p:nvGrpSpPr>
            <p:cNvPr id="32823" name="Group 59">
              <a:extLst>
                <a:ext uri="{FF2B5EF4-FFF2-40B4-BE49-F238E27FC236}">
                  <a16:creationId xmlns:a16="http://schemas.microsoft.com/office/drawing/2014/main" id="{818F2151-6C82-4DC4-A989-90F94FB33457}"/>
                </a:ext>
              </a:extLst>
            </p:cNvPr>
            <p:cNvGrpSpPr>
              <a:grpSpLocks noChangeAspect="1"/>
            </p:cNvGrpSpPr>
            <p:nvPr/>
          </p:nvGrpSpPr>
          <p:grpSpPr bwMode="auto">
            <a:xfrm>
              <a:off x="6840" y="4404"/>
              <a:ext cx="2560" cy="872"/>
              <a:chOff x="6840" y="4404"/>
              <a:chExt cx="2560" cy="872"/>
            </a:xfrm>
          </p:grpSpPr>
          <p:grpSp>
            <p:nvGrpSpPr>
              <p:cNvPr id="32825" name="Group 60">
                <a:extLst>
                  <a:ext uri="{FF2B5EF4-FFF2-40B4-BE49-F238E27FC236}">
                    <a16:creationId xmlns:a16="http://schemas.microsoft.com/office/drawing/2014/main" id="{A097B8B7-672C-40D9-BC28-0174D22318F9}"/>
                  </a:ext>
                </a:extLst>
              </p:cNvPr>
              <p:cNvGrpSpPr>
                <a:grpSpLocks noChangeAspect="1"/>
              </p:cNvGrpSpPr>
              <p:nvPr/>
            </p:nvGrpSpPr>
            <p:grpSpPr bwMode="auto">
              <a:xfrm>
                <a:off x="6840" y="4716"/>
                <a:ext cx="2560" cy="560"/>
                <a:chOff x="2720" y="4200"/>
                <a:chExt cx="2560" cy="560"/>
              </a:xfrm>
            </p:grpSpPr>
            <p:sp>
              <p:nvSpPr>
                <p:cNvPr id="32829" name="Line 61">
                  <a:extLst>
                    <a:ext uri="{FF2B5EF4-FFF2-40B4-BE49-F238E27FC236}">
                      <a16:creationId xmlns:a16="http://schemas.microsoft.com/office/drawing/2014/main" id="{6EB50216-6EBB-4307-AA5C-E3101BD2E866}"/>
                    </a:ext>
                  </a:extLst>
                </p:cNvPr>
                <p:cNvSpPr>
                  <a:spLocks noChangeAspect="1" noChangeShapeType="1"/>
                </p:cNvSpPr>
                <p:nvPr/>
              </p:nvSpPr>
              <p:spPr bwMode="auto">
                <a:xfrm flipV="1">
                  <a:off x="2720" y="4680"/>
                  <a:ext cx="8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0" name="Line 62">
                  <a:extLst>
                    <a:ext uri="{FF2B5EF4-FFF2-40B4-BE49-F238E27FC236}">
                      <a16:creationId xmlns:a16="http://schemas.microsoft.com/office/drawing/2014/main" id="{DD220A9B-93B9-413A-B8DA-F39315ABF033}"/>
                    </a:ext>
                  </a:extLst>
                </p:cNvPr>
                <p:cNvSpPr>
                  <a:spLocks noChangeAspect="1" noChangeShapeType="1"/>
                </p:cNvSpPr>
                <p:nvPr/>
              </p:nvSpPr>
              <p:spPr bwMode="auto">
                <a:xfrm flipV="1">
                  <a:off x="2800" y="462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1" name="Line 63">
                  <a:extLst>
                    <a:ext uri="{FF2B5EF4-FFF2-40B4-BE49-F238E27FC236}">
                      <a16:creationId xmlns:a16="http://schemas.microsoft.com/office/drawing/2014/main" id="{AA4F0195-391D-4202-9630-E74511A00FFB}"/>
                    </a:ext>
                  </a:extLst>
                </p:cNvPr>
                <p:cNvSpPr>
                  <a:spLocks noChangeAspect="1" noChangeShapeType="1"/>
                </p:cNvSpPr>
                <p:nvPr/>
              </p:nvSpPr>
              <p:spPr bwMode="auto">
                <a:xfrm flipV="1">
                  <a:off x="2860" y="45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2" name="Line 64">
                  <a:extLst>
                    <a:ext uri="{FF2B5EF4-FFF2-40B4-BE49-F238E27FC236}">
                      <a16:creationId xmlns:a16="http://schemas.microsoft.com/office/drawing/2014/main" id="{C88928B1-2A9C-468F-881B-612ADEBAFD2C}"/>
                    </a:ext>
                  </a:extLst>
                </p:cNvPr>
                <p:cNvSpPr>
                  <a:spLocks noChangeAspect="1" noChangeShapeType="1"/>
                </p:cNvSpPr>
                <p:nvPr/>
              </p:nvSpPr>
              <p:spPr bwMode="auto">
                <a:xfrm flipV="1">
                  <a:off x="2920" y="452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3" name="Line 65">
                  <a:extLst>
                    <a:ext uri="{FF2B5EF4-FFF2-40B4-BE49-F238E27FC236}">
                      <a16:creationId xmlns:a16="http://schemas.microsoft.com/office/drawing/2014/main" id="{842AB298-1666-499F-9906-5513E506F8C7}"/>
                    </a:ext>
                  </a:extLst>
                </p:cNvPr>
                <p:cNvSpPr>
                  <a:spLocks noChangeAspect="1" noChangeShapeType="1"/>
                </p:cNvSpPr>
                <p:nvPr/>
              </p:nvSpPr>
              <p:spPr bwMode="auto">
                <a:xfrm flipV="1">
                  <a:off x="2980" y="448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4" name="Line 66">
                  <a:extLst>
                    <a:ext uri="{FF2B5EF4-FFF2-40B4-BE49-F238E27FC236}">
                      <a16:creationId xmlns:a16="http://schemas.microsoft.com/office/drawing/2014/main" id="{B4148B0C-93D4-47C1-A6DA-0CB74F0CB1DF}"/>
                    </a:ext>
                  </a:extLst>
                </p:cNvPr>
                <p:cNvSpPr>
                  <a:spLocks noChangeAspect="1" noChangeShapeType="1"/>
                </p:cNvSpPr>
                <p:nvPr/>
              </p:nvSpPr>
              <p:spPr bwMode="auto">
                <a:xfrm flipV="1">
                  <a:off x="3060" y="444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5" name="Line 67">
                  <a:extLst>
                    <a:ext uri="{FF2B5EF4-FFF2-40B4-BE49-F238E27FC236}">
                      <a16:creationId xmlns:a16="http://schemas.microsoft.com/office/drawing/2014/main" id="{8FA25112-E571-4EAF-9D7D-D9186927A8EB}"/>
                    </a:ext>
                  </a:extLst>
                </p:cNvPr>
                <p:cNvSpPr>
                  <a:spLocks noChangeAspect="1" noChangeShapeType="1"/>
                </p:cNvSpPr>
                <p:nvPr/>
              </p:nvSpPr>
              <p:spPr bwMode="auto">
                <a:xfrm flipV="1">
                  <a:off x="3120" y="440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6" name="Line 68">
                  <a:extLst>
                    <a:ext uri="{FF2B5EF4-FFF2-40B4-BE49-F238E27FC236}">
                      <a16:creationId xmlns:a16="http://schemas.microsoft.com/office/drawing/2014/main" id="{06B277E9-0D4E-4A15-AF55-6A8A3B0BC7B6}"/>
                    </a:ext>
                  </a:extLst>
                </p:cNvPr>
                <p:cNvSpPr>
                  <a:spLocks noChangeAspect="1" noChangeShapeType="1"/>
                </p:cNvSpPr>
                <p:nvPr/>
              </p:nvSpPr>
              <p:spPr bwMode="auto">
                <a:xfrm flipV="1">
                  <a:off x="3180" y="436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7" name="Line 69">
                  <a:extLst>
                    <a:ext uri="{FF2B5EF4-FFF2-40B4-BE49-F238E27FC236}">
                      <a16:creationId xmlns:a16="http://schemas.microsoft.com/office/drawing/2014/main" id="{AC6A4EE9-16C6-4731-A8C7-F524A09C356B}"/>
                    </a:ext>
                  </a:extLst>
                </p:cNvPr>
                <p:cNvSpPr>
                  <a:spLocks noChangeAspect="1" noChangeShapeType="1"/>
                </p:cNvSpPr>
                <p:nvPr/>
              </p:nvSpPr>
              <p:spPr bwMode="auto">
                <a:xfrm flipV="1">
                  <a:off x="3240" y="434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8" name="Line 70">
                  <a:extLst>
                    <a:ext uri="{FF2B5EF4-FFF2-40B4-BE49-F238E27FC236}">
                      <a16:creationId xmlns:a16="http://schemas.microsoft.com/office/drawing/2014/main" id="{A6FEFEB7-E50E-447E-B240-A33AA4B9E1A3}"/>
                    </a:ext>
                  </a:extLst>
                </p:cNvPr>
                <p:cNvSpPr>
                  <a:spLocks noChangeAspect="1" noChangeShapeType="1"/>
                </p:cNvSpPr>
                <p:nvPr/>
              </p:nvSpPr>
              <p:spPr bwMode="auto">
                <a:xfrm flipV="1">
                  <a:off x="3300" y="430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9" name="Line 71">
                  <a:extLst>
                    <a:ext uri="{FF2B5EF4-FFF2-40B4-BE49-F238E27FC236}">
                      <a16:creationId xmlns:a16="http://schemas.microsoft.com/office/drawing/2014/main" id="{52B37AEB-C8CB-4F9F-8A95-99280BDCE6AC}"/>
                    </a:ext>
                  </a:extLst>
                </p:cNvPr>
                <p:cNvSpPr>
                  <a:spLocks noChangeAspect="1" noChangeShapeType="1"/>
                </p:cNvSpPr>
                <p:nvPr/>
              </p:nvSpPr>
              <p:spPr bwMode="auto">
                <a:xfrm flipV="1">
                  <a:off x="3380" y="428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0" name="Line 72">
                  <a:extLst>
                    <a:ext uri="{FF2B5EF4-FFF2-40B4-BE49-F238E27FC236}">
                      <a16:creationId xmlns:a16="http://schemas.microsoft.com/office/drawing/2014/main" id="{7C76868C-B884-46A5-9DF4-38654BD3EC56}"/>
                    </a:ext>
                  </a:extLst>
                </p:cNvPr>
                <p:cNvSpPr>
                  <a:spLocks noChangeAspect="1" noChangeShapeType="1"/>
                </p:cNvSpPr>
                <p:nvPr/>
              </p:nvSpPr>
              <p:spPr bwMode="auto">
                <a:xfrm flipV="1">
                  <a:off x="3440" y="426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1" name="Line 73">
                  <a:extLst>
                    <a:ext uri="{FF2B5EF4-FFF2-40B4-BE49-F238E27FC236}">
                      <a16:creationId xmlns:a16="http://schemas.microsoft.com/office/drawing/2014/main" id="{79B642BA-07BF-4FA8-9543-8E5941A2502C}"/>
                    </a:ext>
                  </a:extLst>
                </p:cNvPr>
                <p:cNvSpPr>
                  <a:spLocks noChangeAspect="1" noChangeShapeType="1"/>
                </p:cNvSpPr>
                <p:nvPr/>
              </p:nvSpPr>
              <p:spPr bwMode="auto">
                <a:xfrm flipV="1">
                  <a:off x="3500" y="424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2" name="Line 74">
                  <a:extLst>
                    <a:ext uri="{FF2B5EF4-FFF2-40B4-BE49-F238E27FC236}">
                      <a16:creationId xmlns:a16="http://schemas.microsoft.com/office/drawing/2014/main" id="{B1DFF28C-4560-4C7D-9C3E-50EE3A050E6C}"/>
                    </a:ext>
                  </a:extLst>
                </p:cNvPr>
                <p:cNvSpPr>
                  <a:spLocks noChangeAspect="1" noChangeShapeType="1"/>
                </p:cNvSpPr>
                <p:nvPr/>
              </p:nvSpPr>
              <p:spPr bwMode="auto">
                <a:xfrm>
                  <a:off x="3560" y="424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3" name="Line 75">
                  <a:extLst>
                    <a:ext uri="{FF2B5EF4-FFF2-40B4-BE49-F238E27FC236}">
                      <a16:creationId xmlns:a16="http://schemas.microsoft.com/office/drawing/2014/main" id="{AE954AD8-6445-4ED6-BFD5-CDA614A9D4F7}"/>
                    </a:ext>
                  </a:extLst>
                </p:cNvPr>
                <p:cNvSpPr>
                  <a:spLocks noChangeAspect="1" noChangeShapeType="1"/>
                </p:cNvSpPr>
                <p:nvPr/>
              </p:nvSpPr>
              <p:spPr bwMode="auto">
                <a:xfrm flipV="1">
                  <a:off x="3620" y="422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4" name="Line 76">
                  <a:extLst>
                    <a:ext uri="{FF2B5EF4-FFF2-40B4-BE49-F238E27FC236}">
                      <a16:creationId xmlns:a16="http://schemas.microsoft.com/office/drawing/2014/main" id="{26B9D1DF-12F2-4D2C-8C13-1FF0B16FA3A0}"/>
                    </a:ext>
                  </a:extLst>
                </p:cNvPr>
                <p:cNvSpPr>
                  <a:spLocks noChangeAspect="1" noChangeShapeType="1"/>
                </p:cNvSpPr>
                <p:nvPr/>
              </p:nvSpPr>
              <p:spPr bwMode="auto">
                <a:xfrm flipV="1">
                  <a:off x="3700" y="42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5" name="Line 77">
                  <a:extLst>
                    <a:ext uri="{FF2B5EF4-FFF2-40B4-BE49-F238E27FC236}">
                      <a16:creationId xmlns:a16="http://schemas.microsoft.com/office/drawing/2014/main" id="{83AC8027-70B8-43DA-A0B0-CC679232F7A1}"/>
                    </a:ext>
                  </a:extLst>
                </p:cNvPr>
                <p:cNvSpPr>
                  <a:spLocks noChangeAspect="1" noChangeShapeType="1"/>
                </p:cNvSpPr>
                <p:nvPr/>
              </p:nvSpPr>
              <p:spPr bwMode="auto">
                <a:xfrm>
                  <a:off x="376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6" name="Line 78">
                  <a:extLst>
                    <a:ext uri="{FF2B5EF4-FFF2-40B4-BE49-F238E27FC236}">
                      <a16:creationId xmlns:a16="http://schemas.microsoft.com/office/drawing/2014/main" id="{84D09AC2-7943-4F1A-920E-6720D29959EA}"/>
                    </a:ext>
                  </a:extLst>
                </p:cNvPr>
                <p:cNvSpPr>
                  <a:spLocks noChangeAspect="1" noChangeShapeType="1"/>
                </p:cNvSpPr>
                <p:nvPr/>
              </p:nvSpPr>
              <p:spPr bwMode="auto">
                <a:xfrm>
                  <a:off x="382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7" name="Line 79">
                  <a:extLst>
                    <a:ext uri="{FF2B5EF4-FFF2-40B4-BE49-F238E27FC236}">
                      <a16:creationId xmlns:a16="http://schemas.microsoft.com/office/drawing/2014/main" id="{B9A0C0AC-F1E4-4329-9E83-988AE1C5AED8}"/>
                    </a:ext>
                  </a:extLst>
                </p:cNvPr>
                <p:cNvSpPr>
                  <a:spLocks noChangeAspect="1" noChangeShapeType="1"/>
                </p:cNvSpPr>
                <p:nvPr/>
              </p:nvSpPr>
              <p:spPr bwMode="auto">
                <a:xfrm>
                  <a:off x="388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8" name="Line 80">
                  <a:extLst>
                    <a:ext uri="{FF2B5EF4-FFF2-40B4-BE49-F238E27FC236}">
                      <a16:creationId xmlns:a16="http://schemas.microsoft.com/office/drawing/2014/main" id="{2B4D9C3E-0964-4EFE-AD28-E91EA661E3B2}"/>
                    </a:ext>
                  </a:extLst>
                </p:cNvPr>
                <p:cNvSpPr>
                  <a:spLocks noChangeAspect="1" noChangeShapeType="1"/>
                </p:cNvSpPr>
                <p:nvPr/>
              </p:nvSpPr>
              <p:spPr bwMode="auto">
                <a:xfrm>
                  <a:off x="394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9" name="Line 81">
                  <a:extLst>
                    <a:ext uri="{FF2B5EF4-FFF2-40B4-BE49-F238E27FC236}">
                      <a16:creationId xmlns:a16="http://schemas.microsoft.com/office/drawing/2014/main" id="{91B2F257-BAA5-45E7-88DA-4DC67BDE8E9A}"/>
                    </a:ext>
                  </a:extLst>
                </p:cNvPr>
                <p:cNvSpPr>
                  <a:spLocks noChangeAspect="1" noChangeShapeType="1"/>
                </p:cNvSpPr>
                <p:nvPr/>
              </p:nvSpPr>
              <p:spPr bwMode="auto">
                <a:xfrm>
                  <a:off x="400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0" name="Line 82">
                  <a:extLst>
                    <a:ext uri="{FF2B5EF4-FFF2-40B4-BE49-F238E27FC236}">
                      <a16:creationId xmlns:a16="http://schemas.microsoft.com/office/drawing/2014/main" id="{AE110FFE-8A1C-4302-BF31-70D20762FF93}"/>
                    </a:ext>
                  </a:extLst>
                </p:cNvPr>
                <p:cNvSpPr>
                  <a:spLocks noChangeAspect="1" noChangeShapeType="1"/>
                </p:cNvSpPr>
                <p:nvPr/>
              </p:nvSpPr>
              <p:spPr bwMode="auto">
                <a:xfrm>
                  <a:off x="406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1" name="Line 83">
                  <a:extLst>
                    <a:ext uri="{FF2B5EF4-FFF2-40B4-BE49-F238E27FC236}">
                      <a16:creationId xmlns:a16="http://schemas.microsoft.com/office/drawing/2014/main" id="{3060203F-5569-4508-A4A2-0845047437FD}"/>
                    </a:ext>
                  </a:extLst>
                </p:cNvPr>
                <p:cNvSpPr>
                  <a:spLocks noChangeAspect="1" noChangeShapeType="1"/>
                </p:cNvSpPr>
                <p:nvPr/>
              </p:nvSpPr>
              <p:spPr bwMode="auto">
                <a:xfrm>
                  <a:off x="412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2" name="Line 84">
                  <a:extLst>
                    <a:ext uri="{FF2B5EF4-FFF2-40B4-BE49-F238E27FC236}">
                      <a16:creationId xmlns:a16="http://schemas.microsoft.com/office/drawing/2014/main" id="{05D1A4CA-12F9-4F5D-B4CA-6F7ECD438DDA}"/>
                    </a:ext>
                  </a:extLst>
                </p:cNvPr>
                <p:cNvSpPr>
                  <a:spLocks noChangeAspect="1" noChangeShapeType="1"/>
                </p:cNvSpPr>
                <p:nvPr/>
              </p:nvSpPr>
              <p:spPr bwMode="auto">
                <a:xfrm>
                  <a:off x="4180" y="42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3" name="Line 85">
                  <a:extLst>
                    <a:ext uri="{FF2B5EF4-FFF2-40B4-BE49-F238E27FC236}">
                      <a16:creationId xmlns:a16="http://schemas.microsoft.com/office/drawing/2014/main" id="{097923A6-D36F-4C86-ACBA-4797611F7DD4}"/>
                    </a:ext>
                  </a:extLst>
                </p:cNvPr>
                <p:cNvSpPr>
                  <a:spLocks noChangeAspect="1" noChangeShapeType="1"/>
                </p:cNvSpPr>
                <p:nvPr/>
              </p:nvSpPr>
              <p:spPr bwMode="auto">
                <a:xfrm>
                  <a:off x="4240" y="420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4" name="Line 86">
                  <a:extLst>
                    <a:ext uri="{FF2B5EF4-FFF2-40B4-BE49-F238E27FC236}">
                      <a16:creationId xmlns:a16="http://schemas.microsoft.com/office/drawing/2014/main" id="{CDC74052-8C29-434B-8E6F-ABE63A0F4629}"/>
                    </a:ext>
                  </a:extLst>
                </p:cNvPr>
                <p:cNvSpPr>
                  <a:spLocks noChangeAspect="1" noChangeShapeType="1"/>
                </p:cNvSpPr>
                <p:nvPr/>
              </p:nvSpPr>
              <p:spPr bwMode="auto">
                <a:xfrm>
                  <a:off x="4320" y="422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5" name="Line 87">
                  <a:extLst>
                    <a:ext uri="{FF2B5EF4-FFF2-40B4-BE49-F238E27FC236}">
                      <a16:creationId xmlns:a16="http://schemas.microsoft.com/office/drawing/2014/main" id="{0BA987D7-66E8-45CC-B238-7B4DEE78AC7D}"/>
                    </a:ext>
                  </a:extLst>
                </p:cNvPr>
                <p:cNvSpPr>
                  <a:spLocks noChangeAspect="1" noChangeShapeType="1"/>
                </p:cNvSpPr>
                <p:nvPr/>
              </p:nvSpPr>
              <p:spPr bwMode="auto">
                <a:xfrm>
                  <a:off x="4380" y="424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6" name="Line 88">
                  <a:extLst>
                    <a:ext uri="{FF2B5EF4-FFF2-40B4-BE49-F238E27FC236}">
                      <a16:creationId xmlns:a16="http://schemas.microsoft.com/office/drawing/2014/main" id="{D62F895E-9986-4AD8-8AC0-D2649AD11305}"/>
                    </a:ext>
                  </a:extLst>
                </p:cNvPr>
                <p:cNvSpPr>
                  <a:spLocks noChangeAspect="1" noChangeShapeType="1"/>
                </p:cNvSpPr>
                <p:nvPr/>
              </p:nvSpPr>
              <p:spPr bwMode="auto">
                <a:xfrm>
                  <a:off x="4440" y="424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7" name="Line 89">
                  <a:extLst>
                    <a:ext uri="{FF2B5EF4-FFF2-40B4-BE49-F238E27FC236}">
                      <a16:creationId xmlns:a16="http://schemas.microsoft.com/office/drawing/2014/main" id="{0C9B39C1-DD9E-493C-B4D5-A76BC5D002AD}"/>
                    </a:ext>
                  </a:extLst>
                </p:cNvPr>
                <p:cNvSpPr>
                  <a:spLocks noChangeAspect="1" noChangeShapeType="1"/>
                </p:cNvSpPr>
                <p:nvPr/>
              </p:nvSpPr>
              <p:spPr bwMode="auto">
                <a:xfrm>
                  <a:off x="4500" y="426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8" name="Line 90">
                  <a:extLst>
                    <a:ext uri="{FF2B5EF4-FFF2-40B4-BE49-F238E27FC236}">
                      <a16:creationId xmlns:a16="http://schemas.microsoft.com/office/drawing/2014/main" id="{D58E34B5-A4C1-4E08-97FF-405FDBCD67D5}"/>
                    </a:ext>
                  </a:extLst>
                </p:cNvPr>
                <p:cNvSpPr>
                  <a:spLocks noChangeAspect="1" noChangeShapeType="1"/>
                </p:cNvSpPr>
                <p:nvPr/>
              </p:nvSpPr>
              <p:spPr bwMode="auto">
                <a:xfrm>
                  <a:off x="4560" y="428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59" name="Line 91">
                  <a:extLst>
                    <a:ext uri="{FF2B5EF4-FFF2-40B4-BE49-F238E27FC236}">
                      <a16:creationId xmlns:a16="http://schemas.microsoft.com/office/drawing/2014/main" id="{FF66B167-CF37-4983-B2E9-AF6361E92035}"/>
                    </a:ext>
                  </a:extLst>
                </p:cNvPr>
                <p:cNvSpPr>
                  <a:spLocks noChangeAspect="1" noChangeShapeType="1"/>
                </p:cNvSpPr>
                <p:nvPr/>
              </p:nvSpPr>
              <p:spPr bwMode="auto">
                <a:xfrm>
                  <a:off x="4640" y="430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0" name="Line 92">
                  <a:extLst>
                    <a:ext uri="{FF2B5EF4-FFF2-40B4-BE49-F238E27FC236}">
                      <a16:creationId xmlns:a16="http://schemas.microsoft.com/office/drawing/2014/main" id="{B52E41E5-5EB6-4068-8A19-775F389A9DAC}"/>
                    </a:ext>
                  </a:extLst>
                </p:cNvPr>
                <p:cNvSpPr>
                  <a:spLocks noChangeAspect="1" noChangeShapeType="1"/>
                </p:cNvSpPr>
                <p:nvPr/>
              </p:nvSpPr>
              <p:spPr bwMode="auto">
                <a:xfrm>
                  <a:off x="4700" y="434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1" name="Line 93">
                  <a:extLst>
                    <a:ext uri="{FF2B5EF4-FFF2-40B4-BE49-F238E27FC236}">
                      <a16:creationId xmlns:a16="http://schemas.microsoft.com/office/drawing/2014/main" id="{2EE0744F-1B32-4191-87AC-2B67EC7B6CB0}"/>
                    </a:ext>
                  </a:extLst>
                </p:cNvPr>
                <p:cNvSpPr>
                  <a:spLocks noChangeAspect="1" noChangeShapeType="1"/>
                </p:cNvSpPr>
                <p:nvPr/>
              </p:nvSpPr>
              <p:spPr bwMode="auto">
                <a:xfrm>
                  <a:off x="4760" y="436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2" name="Line 94">
                  <a:extLst>
                    <a:ext uri="{FF2B5EF4-FFF2-40B4-BE49-F238E27FC236}">
                      <a16:creationId xmlns:a16="http://schemas.microsoft.com/office/drawing/2014/main" id="{5A3712D4-5878-4494-8571-B9BB82E283FF}"/>
                    </a:ext>
                  </a:extLst>
                </p:cNvPr>
                <p:cNvSpPr>
                  <a:spLocks noChangeAspect="1" noChangeShapeType="1"/>
                </p:cNvSpPr>
                <p:nvPr/>
              </p:nvSpPr>
              <p:spPr bwMode="auto">
                <a:xfrm>
                  <a:off x="4820" y="440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3" name="Line 95">
                  <a:extLst>
                    <a:ext uri="{FF2B5EF4-FFF2-40B4-BE49-F238E27FC236}">
                      <a16:creationId xmlns:a16="http://schemas.microsoft.com/office/drawing/2014/main" id="{3A18A6B6-AFE9-4859-948F-C5A99616FC7A}"/>
                    </a:ext>
                  </a:extLst>
                </p:cNvPr>
                <p:cNvSpPr>
                  <a:spLocks noChangeAspect="1" noChangeShapeType="1"/>
                </p:cNvSpPr>
                <p:nvPr/>
              </p:nvSpPr>
              <p:spPr bwMode="auto">
                <a:xfrm>
                  <a:off x="4880" y="444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4" name="Line 96">
                  <a:extLst>
                    <a:ext uri="{FF2B5EF4-FFF2-40B4-BE49-F238E27FC236}">
                      <a16:creationId xmlns:a16="http://schemas.microsoft.com/office/drawing/2014/main" id="{1874AFAC-3C44-455C-86BA-CDEB01770DCE}"/>
                    </a:ext>
                  </a:extLst>
                </p:cNvPr>
                <p:cNvSpPr>
                  <a:spLocks noChangeAspect="1" noChangeShapeType="1"/>
                </p:cNvSpPr>
                <p:nvPr/>
              </p:nvSpPr>
              <p:spPr bwMode="auto">
                <a:xfrm>
                  <a:off x="4960" y="44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5" name="Line 97">
                  <a:extLst>
                    <a:ext uri="{FF2B5EF4-FFF2-40B4-BE49-F238E27FC236}">
                      <a16:creationId xmlns:a16="http://schemas.microsoft.com/office/drawing/2014/main" id="{6DE16301-1B30-4DCF-86EA-DBD7209BFD4C}"/>
                    </a:ext>
                  </a:extLst>
                </p:cNvPr>
                <p:cNvSpPr>
                  <a:spLocks noChangeAspect="1" noChangeShapeType="1"/>
                </p:cNvSpPr>
                <p:nvPr/>
              </p:nvSpPr>
              <p:spPr bwMode="auto">
                <a:xfrm>
                  <a:off x="5020" y="452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6" name="Line 98">
                  <a:extLst>
                    <a:ext uri="{FF2B5EF4-FFF2-40B4-BE49-F238E27FC236}">
                      <a16:creationId xmlns:a16="http://schemas.microsoft.com/office/drawing/2014/main" id="{8E463EA6-E79F-4522-89FE-D179625118D9}"/>
                    </a:ext>
                  </a:extLst>
                </p:cNvPr>
                <p:cNvSpPr>
                  <a:spLocks noChangeAspect="1" noChangeShapeType="1"/>
                </p:cNvSpPr>
                <p:nvPr/>
              </p:nvSpPr>
              <p:spPr bwMode="auto">
                <a:xfrm>
                  <a:off x="5080" y="45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7" name="Line 99">
                  <a:extLst>
                    <a:ext uri="{FF2B5EF4-FFF2-40B4-BE49-F238E27FC236}">
                      <a16:creationId xmlns:a16="http://schemas.microsoft.com/office/drawing/2014/main" id="{21B9426F-FE40-4F78-8932-D820E3A5647E}"/>
                    </a:ext>
                  </a:extLst>
                </p:cNvPr>
                <p:cNvSpPr>
                  <a:spLocks noChangeAspect="1" noChangeShapeType="1"/>
                </p:cNvSpPr>
                <p:nvPr/>
              </p:nvSpPr>
              <p:spPr bwMode="auto">
                <a:xfrm>
                  <a:off x="5140" y="462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68" name="Line 100">
                  <a:extLst>
                    <a:ext uri="{FF2B5EF4-FFF2-40B4-BE49-F238E27FC236}">
                      <a16:creationId xmlns:a16="http://schemas.microsoft.com/office/drawing/2014/main" id="{4F470D1E-60E1-4439-8DEF-51512D4F0510}"/>
                    </a:ext>
                  </a:extLst>
                </p:cNvPr>
                <p:cNvSpPr>
                  <a:spLocks noChangeAspect="1" noChangeShapeType="1"/>
                </p:cNvSpPr>
                <p:nvPr/>
              </p:nvSpPr>
              <p:spPr bwMode="auto">
                <a:xfrm>
                  <a:off x="5200" y="4680"/>
                  <a:ext cx="8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826" name="Line 101">
                <a:extLst>
                  <a:ext uri="{FF2B5EF4-FFF2-40B4-BE49-F238E27FC236}">
                    <a16:creationId xmlns:a16="http://schemas.microsoft.com/office/drawing/2014/main" id="{8DF8C12C-C842-4527-A5C5-9E41F9E65242}"/>
                  </a:ext>
                </a:extLst>
              </p:cNvPr>
              <p:cNvSpPr>
                <a:spLocks noChangeAspect="1" noChangeShapeType="1"/>
              </p:cNvSpPr>
              <p:nvPr/>
            </p:nvSpPr>
            <p:spPr bwMode="auto">
              <a:xfrm flipV="1">
                <a:off x="8168" y="4404"/>
                <a:ext cx="0"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2827" name="Line 102">
                <a:extLst>
                  <a:ext uri="{FF2B5EF4-FFF2-40B4-BE49-F238E27FC236}">
                    <a16:creationId xmlns:a16="http://schemas.microsoft.com/office/drawing/2014/main" id="{9F7A2306-55F2-4CCA-80F2-3C06C0515BDA}"/>
                  </a:ext>
                </a:extLst>
              </p:cNvPr>
              <p:cNvSpPr>
                <a:spLocks noChangeAspect="1" noChangeShapeType="1"/>
              </p:cNvSpPr>
              <p:nvPr/>
            </p:nvSpPr>
            <p:spPr bwMode="auto">
              <a:xfrm rot="20624388" flipV="1">
                <a:off x="7700" y="4444"/>
                <a:ext cx="1"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2828" name="Line 103">
                <a:extLst>
                  <a:ext uri="{FF2B5EF4-FFF2-40B4-BE49-F238E27FC236}">
                    <a16:creationId xmlns:a16="http://schemas.microsoft.com/office/drawing/2014/main" id="{81272593-CC4F-4D55-8AD9-6816631CF669}"/>
                  </a:ext>
                </a:extLst>
              </p:cNvPr>
              <p:cNvSpPr>
                <a:spLocks noChangeAspect="1" noChangeShapeType="1"/>
              </p:cNvSpPr>
              <p:nvPr/>
            </p:nvSpPr>
            <p:spPr bwMode="auto">
              <a:xfrm rot="1071373" flipV="1">
                <a:off x="8640" y="4468"/>
                <a:ext cx="1" cy="312"/>
              </a:xfrm>
              <a:prstGeom prst="line">
                <a:avLst/>
              </a:prstGeom>
              <a:noFill/>
              <a:ln w="9525">
                <a:solidFill>
                  <a:srgbClr val="FF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grpSp>
        <p:sp>
          <p:nvSpPr>
            <p:cNvPr id="32824" name="Text Box 104">
              <a:extLst>
                <a:ext uri="{FF2B5EF4-FFF2-40B4-BE49-F238E27FC236}">
                  <a16:creationId xmlns:a16="http://schemas.microsoft.com/office/drawing/2014/main" id="{61CBE916-B8D0-45D2-B299-9B5F87E9B696}"/>
                </a:ext>
              </a:extLst>
            </p:cNvPr>
            <p:cNvSpPr txBox="1">
              <a:spLocks noChangeAspect="1" noChangeArrowheads="1"/>
            </p:cNvSpPr>
            <p:nvPr/>
          </p:nvSpPr>
          <p:spPr bwMode="auto">
            <a:xfrm>
              <a:off x="7560" y="5028"/>
              <a:ext cx="126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zh-CN" sz="1600">
                  <a:latin typeface="宋体" panose="02010600030101010101" pitchFamily="2" charset="-122"/>
                  <a:ea typeface="宋体" panose="02010600030101010101" pitchFamily="2" charset="-122"/>
                </a:rPr>
                <a:t>(a)</a:t>
              </a:r>
              <a:r>
                <a:rPr lang="zh-CN" altLang="en-US" sz="1600">
                  <a:latin typeface="宋体" panose="02010600030101010101" pitchFamily="2" charset="-122"/>
                  <a:ea typeface="宋体" panose="02010600030101010101" pitchFamily="2" charset="-122"/>
                </a:rPr>
                <a:t>光滑表面</a:t>
              </a:r>
              <a:endParaRPr lang="zh-CN" altLang="en-US" sz="1600">
                <a:latin typeface="Arial" panose="020B0604020202020204" pitchFamily="34" charset="0"/>
                <a:ea typeface="宋体" panose="02010600030101010101" pitchFamily="2" charset="-122"/>
              </a:endParaRPr>
            </a:p>
          </p:txBody>
        </p:sp>
      </p:grpSp>
      <p:grpSp>
        <p:nvGrpSpPr>
          <p:cNvPr id="32779" name="Group 105">
            <a:extLst>
              <a:ext uri="{FF2B5EF4-FFF2-40B4-BE49-F238E27FC236}">
                <a16:creationId xmlns:a16="http://schemas.microsoft.com/office/drawing/2014/main" id="{AF4E78EC-A37F-429E-B480-38E25DDD36AC}"/>
              </a:ext>
            </a:extLst>
          </p:cNvPr>
          <p:cNvGrpSpPr>
            <a:grpSpLocks noChangeAspect="1"/>
          </p:cNvGrpSpPr>
          <p:nvPr/>
        </p:nvGrpSpPr>
        <p:grpSpPr bwMode="auto">
          <a:xfrm>
            <a:off x="4859338" y="3500438"/>
            <a:ext cx="3070225" cy="747712"/>
            <a:chOff x="1800" y="5028"/>
            <a:chExt cx="2560" cy="624"/>
          </a:xfrm>
        </p:grpSpPr>
        <p:grpSp>
          <p:nvGrpSpPr>
            <p:cNvPr id="32781" name="Group 106">
              <a:extLst>
                <a:ext uri="{FF2B5EF4-FFF2-40B4-BE49-F238E27FC236}">
                  <a16:creationId xmlns:a16="http://schemas.microsoft.com/office/drawing/2014/main" id="{62149BCB-419A-47BA-A504-6DE7E04D1099}"/>
                </a:ext>
              </a:extLst>
            </p:cNvPr>
            <p:cNvGrpSpPr>
              <a:grpSpLocks noChangeAspect="1"/>
            </p:cNvGrpSpPr>
            <p:nvPr/>
          </p:nvGrpSpPr>
          <p:grpSpPr bwMode="auto">
            <a:xfrm>
              <a:off x="1800" y="5028"/>
              <a:ext cx="2560" cy="80"/>
              <a:chOff x="2720" y="3660"/>
              <a:chExt cx="2560" cy="80"/>
            </a:xfrm>
          </p:grpSpPr>
          <p:sp>
            <p:nvSpPr>
              <p:cNvPr id="32783" name="Line 107">
                <a:extLst>
                  <a:ext uri="{FF2B5EF4-FFF2-40B4-BE49-F238E27FC236}">
                    <a16:creationId xmlns:a16="http://schemas.microsoft.com/office/drawing/2014/main" id="{5945BAFC-7D07-41DE-8022-98E75FD3F0E8}"/>
                  </a:ext>
                </a:extLst>
              </p:cNvPr>
              <p:cNvSpPr>
                <a:spLocks noChangeAspect="1" noChangeShapeType="1"/>
              </p:cNvSpPr>
              <p:nvPr/>
            </p:nvSpPr>
            <p:spPr bwMode="auto">
              <a:xfrm flipV="1">
                <a:off x="2720" y="3660"/>
                <a:ext cx="8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4" name="Line 108">
                <a:extLst>
                  <a:ext uri="{FF2B5EF4-FFF2-40B4-BE49-F238E27FC236}">
                    <a16:creationId xmlns:a16="http://schemas.microsoft.com/office/drawing/2014/main" id="{F6099C35-E02D-4463-9755-74F21B1600F3}"/>
                  </a:ext>
                </a:extLst>
              </p:cNvPr>
              <p:cNvSpPr>
                <a:spLocks noChangeAspect="1" noChangeShapeType="1"/>
              </p:cNvSpPr>
              <p:nvPr/>
            </p:nvSpPr>
            <p:spPr bwMode="auto">
              <a:xfrm>
                <a:off x="2800" y="36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5" name="Line 109">
                <a:extLst>
                  <a:ext uri="{FF2B5EF4-FFF2-40B4-BE49-F238E27FC236}">
                    <a16:creationId xmlns:a16="http://schemas.microsoft.com/office/drawing/2014/main" id="{8E07378A-3172-430B-BB0F-07AB7F2CF591}"/>
                  </a:ext>
                </a:extLst>
              </p:cNvPr>
              <p:cNvSpPr>
                <a:spLocks noChangeAspect="1" noChangeShapeType="1"/>
              </p:cNvSpPr>
              <p:nvPr/>
            </p:nvSpPr>
            <p:spPr bwMode="auto">
              <a:xfrm flipV="1">
                <a:off x="2860" y="37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6" name="Line 110">
                <a:extLst>
                  <a:ext uri="{FF2B5EF4-FFF2-40B4-BE49-F238E27FC236}">
                    <a16:creationId xmlns:a16="http://schemas.microsoft.com/office/drawing/2014/main" id="{3D0C02BB-61B4-476C-B3CD-F60D38714043}"/>
                  </a:ext>
                </a:extLst>
              </p:cNvPr>
              <p:cNvSpPr>
                <a:spLocks noChangeAspect="1" noChangeShapeType="1"/>
              </p:cNvSpPr>
              <p:nvPr/>
            </p:nvSpPr>
            <p:spPr bwMode="auto">
              <a:xfrm>
                <a:off x="292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7" name="Line 111">
                <a:extLst>
                  <a:ext uri="{FF2B5EF4-FFF2-40B4-BE49-F238E27FC236}">
                    <a16:creationId xmlns:a16="http://schemas.microsoft.com/office/drawing/2014/main" id="{E8F119AB-064C-4540-877A-322DA03F870D}"/>
                  </a:ext>
                </a:extLst>
              </p:cNvPr>
              <p:cNvSpPr>
                <a:spLocks noChangeAspect="1" noChangeShapeType="1"/>
              </p:cNvSpPr>
              <p:nvPr/>
            </p:nvSpPr>
            <p:spPr bwMode="auto">
              <a:xfrm>
                <a:off x="2980" y="370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8" name="Line 112">
                <a:extLst>
                  <a:ext uri="{FF2B5EF4-FFF2-40B4-BE49-F238E27FC236}">
                    <a16:creationId xmlns:a16="http://schemas.microsoft.com/office/drawing/2014/main" id="{5FF1F6BE-8BCD-4BB8-B87E-9D917E30AC2F}"/>
                  </a:ext>
                </a:extLst>
              </p:cNvPr>
              <p:cNvSpPr>
                <a:spLocks noChangeAspect="1" noChangeShapeType="1"/>
              </p:cNvSpPr>
              <p:nvPr/>
            </p:nvSpPr>
            <p:spPr bwMode="auto">
              <a:xfrm flipV="1">
                <a:off x="3060" y="36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9" name="Line 113">
                <a:extLst>
                  <a:ext uri="{FF2B5EF4-FFF2-40B4-BE49-F238E27FC236}">
                    <a16:creationId xmlns:a16="http://schemas.microsoft.com/office/drawing/2014/main" id="{0ADC8249-CA65-424C-BDA0-17DC2E0700EC}"/>
                  </a:ext>
                </a:extLst>
              </p:cNvPr>
              <p:cNvSpPr>
                <a:spLocks noChangeAspect="1" noChangeShapeType="1"/>
              </p:cNvSpPr>
              <p:nvPr/>
            </p:nvSpPr>
            <p:spPr bwMode="auto">
              <a:xfrm>
                <a:off x="3120" y="3660"/>
                <a:ext cx="6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0" name="Line 114">
                <a:extLst>
                  <a:ext uri="{FF2B5EF4-FFF2-40B4-BE49-F238E27FC236}">
                    <a16:creationId xmlns:a16="http://schemas.microsoft.com/office/drawing/2014/main" id="{7FE96B27-696A-40B8-957D-A6C821C8C4C9}"/>
                  </a:ext>
                </a:extLst>
              </p:cNvPr>
              <p:cNvSpPr>
                <a:spLocks noChangeAspect="1" noChangeShapeType="1"/>
              </p:cNvSpPr>
              <p:nvPr/>
            </p:nvSpPr>
            <p:spPr bwMode="auto">
              <a:xfrm flipV="1">
                <a:off x="3180" y="3660"/>
                <a:ext cx="6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1" name="Line 115">
                <a:extLst>
                  <a:ext uri="{FF2B5EF4-FFF2-40B4-BE49-F238E27FC236}">
                    <a16:creationId xmlns:a16="http://schemas.microsoft.com/office/drawing/2014/main" id="{E6B502A0-F2FC-44BB-BBB4-1E81DF9C2C56}"/>
                  </a:ext>
                </a:extLst>
              </p:cNvPr>
              <p:cNvSpPr>
                <a:spLocks noChangeAspect="1" noChangeShapeType="1"/>
              </p:cNvSpPr>
              <p:nvPr/>
            </p:nvSpPr>
            <p:spPr bwMode="auto">
              <a:xfrm>
                <a:off x="3240" y="36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2" name="Line 116">
                <a:extLst>
                  <a:ext uri="{FF2B5EF4-FFF2-40B4-BE49-F238E27FC236}">
                    <a16:creationId xmlns:a16="http://schemas.microsoft.com/office/drawing/2014/main" id="{86930B1D-3FB6-4519-AD87-9B9EF6CFBFA9}"/>
                  </a:ext>
                </a:extLst>
              </p:cNvPr>
              <p:cNvSpPr>
                <a:spLocks noChangeAspect="1" noChangeShapeType="1"/>
              </p:cNvSpPr>
              <p:nvPr/>
            </p:nvSpPr>
            <p:spPr bwMode="auto">
              <a:xfrm flipV="1">
                <a:off x="3300" y="368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3" name="Line 117">
                <a:extLst>
                  <a:ext uri="{FF2B5EF4-FFF2-40B4-BE49-F238E27FC236}">
                    <a16:creationId xmlns:a16="http://schemas.microsoft.com/office/drawing/2014/main" id="{16C75941-428A-40BB-9EF3-6E40DC922C51}"/>
                  </a:ext>
                </a:extLst>
              </p:cNvPr>
              <p:cNvSpPr>
                <a:spLocks noChangeAspect="1" noChangeShapeType="1"/>
              </p:cNvSpPr>
              <p:nvPr/>
            </p:nvSpPr>
            <p:spPr bwMode="auto">
              <a:xfrm>
                <a:off x="3380" y="368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4" name="Line 118">
                <a:extLst>
                  <a:ext uri="{FF2B5EF4-FFF2-40B4-BE49-F238E27FC236}">
                    <a16:creationId xmlns:a16="http://schemas.microsoft.com/office/drawing/2014/main" id="{0A75F883-8FBB-4909-86B1-DA32D76E2CBB}"/>
                  </a:ext>
                </a:extLst>
              </p:cNvPr>
              <p:cNvSpPr>
                <a:spLocks noChangeAspect="1" noChangeShapeType="1"/>
              </p:cNvSpPr>
              <p:nvPr/>
            </p:nvSpPr>
            <p:spPr bwMode="auto">
              <a:xfrm>
                <a:off x="344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5" name="Line 119">
                <a:extLst>
                  <a:ext uri="{FF2B5EF4-FFF2-40B4-BE49-F238E27FC236}">
                    <a16:creationId xmlns:a16="http://schemas.microsoft.com/office/drawing/2014/main" id="{EC8982B2-780B-4FEB-95C5-4083B0A5382F}"/>
                  </a:ext>
                </a:extLst>
              </p:cNvPr>
              <p:cNvSpPr>
                <a:spLocks noChangeAspect="1" noChangeShapeType="1"/>
              </p:cNvSpPr>
              <p:nvPr/>
            </p:nvSpPr>
            <p:spPr bwMode="auto">
              <a:xfrm>
                <a:off x="350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6" name="Line 120">
                <a:extLst>
                  <a:ext uri="{FF2B5EF4-FFF2-40B4-BE49-F238E27FC236}">
                    <a16:creationId xmlns:a16="http://schemas.microsoft.com/office/drawing/2014/main" id="{3612BA79-FFB2-431B-BC57-0702901C2DE5}"/>
                  </a:ext>
                </a:extLst>
              </p:cNvPr>
              <p:cNvSpPr>
                <a:spLocks noChangeAspect="1" noChangeShapeType="1"/>
              </p:cNvSpPr>
              <p:nvPr/>
            </p:nvSpPr>
            <p:spPr bwMode="auto">
              <a:xfrm>
                <a:off x="356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7" name="Line 121">
                <a:extLst>
                  <a:ext uri="{FF2B5EF4-FFF2-40B4-BE49-F238E27FC236}">
                    <a16:creationId xmlns:a16="http://schemas.microsoft.com/office/drawing/2014/main" id="{B4A5F031-5A2E-48B0-8687-290DDA44294C}"/>
                  </a:ext>
                </a:extLst>
              </p:cNvPr>
              <p:cNvSpPr>
                <a:spLocks noChangeAspect="1" noChangeShapeType="1"/>
              </p:cNvSpPr>
              <p:nvPr/>
            </p:nvSpPr>
            <p:spPr bwMode="auto">
              <a:xfrm>
                <a:off x="3620" y="370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8" name="Line 122">
                <a:extLst>
                  <a:ext uri="{FF2B5EF4-FFF2-40B4-BE49-F238E27FC236}">
                    <a16:creationId xmlns:a16="http://schemas.microsoft.com/office/drawing/2014/main" id="{E6F52C12-4BB1-4289-8BCC-1671673267E6}"/>
                  </a:ext>
                </a:extLst>
              </p:cNvPr>
              <p:cNvSpPr>
                <a:spLocks noChangeAspect="1" noChangeShapeType="1"/>
              </p:cNvSpPr>
              <p:nvPr/>
            </p:nvSpPr>
            <p:spPr bwMode="auto">
              <a:xfrm flipV="1">
                <a:off x="370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9" name="Line 123">
                <a:extLst>
                  <a:ext uri="{FF2B5EF4-FFF2-40B4-BE49-F238E27FC236}">
                    <a16:creationId xmlns:a16="http://schemas.microsoft.com/office/drawing/2014/main" id="{147FBE09-FE9C-46F7-8350-4E07096DF83C}"/>
                  </a:ext>
                </a:extLst>
              </p:cNvPr>
              <p:cNvSpPr>
                <a:spLocks noChangeAspect="1" noChangeShapeType="1"/>
              </p:cNvSpPr>
              <p:nvPr/>
            </p:nvSpPr>
            <p:spPr bwMode="auto">
              <a:xfrm>
                <a:off x="376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124">
                <a:extLst>
                  <a:ext uri="{FF2B5EF4-FFF2-40B4-BE49-F238E27FC236}">
                    <a16:creationId xmlns:a16="http://schemas.microsoft.com/office/drawing/2014/main" id="{5053C880-FB24-443D-B028-DDBD951495D6}"/>
                  </a:ext>
                </a:extLst>
              </p:cNvPr>
              <p:cNvSpPr>
                <a:spLocks noChangeAspect="1" noChangeShapeType="1"/>
              </p:cNvSpPr>
              <p:nvPr/>
            </p:nvSpPr>
            <p:spPr bwMode="auto">
              <a:xfrm flipV="1">
                <a:off x="382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125">
                <a:extLst>
                  <a:ext uri="{FF2B5EF4-FFF2-40B4-BE49-F238E27FC236}">
                    <a16:creationId xmlns:a16="http://schemas.microsoft.com/office/drawing/2014/main" id="{443F1E63-249F-40C6-A3B0-04C42860873E}"/>
                  </a:ext>
                </a:extLst>
              </p:cNvPr>
              <p:cNvSpPr>
                <a:spLocks noChangeAspect="1" noChangeShapeType="1"/>
              </p:cNvSpPr>
              <p:nvPr/>
            </p:nvSpPr>
            <p:spPr bwMode="auto">
              <a:xfrm>
                <a:off x="388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2" name="Line 126">
                <a:extLst>
                  <a:ext uri="{FF2B5EF4-FFF2-40B4-BE49-F238E27FC236}">
                    <a16:creationId xmlns:a16="http://schemas.microsoft.com/office/drawing/2014/main" id="{F79E9B5E-C93D-428A-BF0D-0D209C41BD1B}"/>
                  </a:ext>
                </a:extLst>
              </p:cNvPr>
              <p:cNvSpPr>
                <a:spLocks noChangeAspect="1" noChangeShapeType="1"/>
              </p:cNvSpPr>
              <p:nvPr/>
            </p:nvSpPr>
            <p:spPr bwMode="auto">
              <a:xfrm flipV="1">
                <a:off x="3940" y="37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3" name="Line 127">
                <a:extLst>
                  <a:ext uri="{FF2B5EF4-FFF2-40B4-BE49-F238E27FC236}">
                    <a16:creationId xmlns:a16="http://schemas.microsoft.com/office/drawing/2014/main" id="{60149590-3EFE-41A6-B804-843412CF263E}"/>
                  </a:ext>
                </a:extLst>
              </p:cNvPr>
              <p:cNvSpPr>
                <a:spLocks noChangeAspect="1" noChangeShapeType="1"/>
              </p:cNvSpPr>
              <p:nvPr/>
            </p:nvSpPr>
            <p:spPr bwMode="auto">
              <a:xfrm flipV="1">
                <a:off x="4000" y="368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4" name="Line 128">
                <a:extLst>
                  <a:ext uri="{FF2B5EF4-FFF2-40B4-BE49-F238E27FC236}">
                    <a16:creationId xmlns:a16="http://schemas.microsoft.com/office/drawing/2014/main" id="{34F49026-9530-4D66-92FF-41715F9365C0}"/>
                  </a:ext>
                </a:extLst>
              </p:cNvPr>
              <p:cNvSpPr>
                <a:spLocks noChangeAspect="1" noChangeShapeType="1"/>
              </p:cNvSpPr>
              <p:nvPr/>
            </p:nvSpPr>
            <p:spPr bwMode="auto">
              <a:xfrm>
                <a:off x="406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5" name="Line 129">
                <a:extLst>
                  <a:ext uri="{FF2B5EF4-FFF2-40B4-BE49-F238E27FC236}">
                    <a16:creationId xmlns:a16="http://schemas.microsoft.com/office/drawing/2014/main" id="{4883ED17-C106-4DB9-B622-8336FC2AF765}"/>
                  </a:ext>
                </a:extLst>
              </p:cNvPr>
              <p:cNvSpPr>
                <a:spLocks noChangeAspect="1" noChangeShapeType="1"/>
              </p:cNvSpPr>
              <p:nvPr/>
            </p:nvSpPr>
            <p:spPr bwMode="auto">
              <a:xfrm flipV="1">
                <a:off x="412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6" name="Line 130">
                <a:extLst>
                  <a:ext uri="{FF2B5EF4-FFF2-40B4-BE49-F238E27FC236}">
                    <a16:creationId xmlns:a16="http://schemas.microsoft.com/office/drawing/2014/main" id="{216A1085-C56B-44F6-B619-5345DABE7F8C}"/>
                  </a:ext>
                </a:extLst>
              </p:cNvPr>
              <p:cNvSpPr>
                <a:spLocks noChangeAspect="1" noChangeShapeType="1"/>
              </p:cNvSpPr>
              <p:nvPr/>
            </p:nvSpPr>
            <p:spPr bwMode="auto">
              <a:xfrm>
                <a:off x="4180" y="368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7" name="Line 131">
                <a:extLst>
                  <a:ext uri="{FF2B5EF4-FFF2-40B4-BE49-F238E27FC236}">
                    <a16:creationId xmlns:a16="http://schemas.microsoft.com/office/drawing/2014/main" id="{6710E479-6D7D-4259-A475-89B06980FCF9}"/>
                  </a:ext>
                </a:extLst>
              </p:cNvPr>
              <p:cNvSpPr>
                <a:spLocks noChangeAspect="1" noChangeShapeType="1"/>
              </p:cNvSpPr>
              <p:nvPr/>
            </p:nvSpPr>
            <p:spPr bwMode="auto">
              <a:xfrm>
                <a:off x="4240" y="370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8" name="Line 132">
                <a:extLst>
                  <a:ext uri="{FF2B5EF4-FFF2-40B4-BE49-F238E27FC236}">
                    <a16:creationId xmlns:a16="http://schemas.microsoft.com/office/drawing/2014/main" id="{4CBEA1F5-90BA-48E2-AB1A-983F0833836A}"/>
                  </a:ext>
                </a:extLst>
              </p:cNvPr>
              <p:cNvSpPr>
                <a:spLocks noChangeAspect="1" noChangeShapeType="1"/>
              </p:cNvSpPr>
              <p:nvPr/>
            </p:nvSpPr>
            <p:spPr bwMode="auto">
              <a:xfrm flipV="1">
                <a:off x="432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9" name="Line 133">
                <a:extLst>
                  <a:ext uri="{FF2B5EF4-FFF2-40B4-BE49-F238E27FC236}">
                    <a16:creationId xmlns:a16="http://schemas.microsoft.com/office/drawing/2014/main" id="{226C6B87-C531-4AE5-BA69-1857E3E0FE80}"/>
                  </a:ext>
                </a:extLst>
              </p:cNvPr>
              <p:cNvSpPr>
                <a:spLocks noChangeAspect="1" noChangeShapeType="1"/>
              </p:cNvSpPr>
              <p:nvPr/>
            </p:nvSpPr>
            <p:spPr bwMode="auto">
              <a:xfrm>
                <a:off x="4380" y="3680"/>
                <a:ext cx="6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0" name="Line 134">
                <a:extLst>
                  <a:ext uri="{FF2B5EF4-FFF2-40B4-BE49-F238E27FC236}">
                    <a16:creationId xmlns:a16="http://schemas.microsoft.com/office/drawing/2014/main" id="{68512698-3AE3-4754-BED3-320D16E6CAE6}"/>
                  </a:ext>
                </a:extLst>
              </p:cNvPr>
              <p:cNvSpPr>
                <a:spLocks noChangeAspect="1" noChangeShapeType="1"/>
              </p:cNvSpPr>
              <p:nvPr/>
            </p:nvSpPr>
            <p:spPr bwMode="auto">
              <a:xfrm flipV="1">
                <a:off x="4440" y="37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1" name="Line 135">
                <a:extLst>
                  <a:ext uri="{FF2B5EF4-FFF2-40B4-BE49-F238E27FC236}">
                    <a16:creationId xmlns:a16="http://schemas.microsoft.com/office/drawing/2014/main" id="{00565C36-962B-444C-AACB-9694C293F8B7}"/>
                  </a:ext>
                </a:extLst>
              </p:cNvPr>
              <p:cNvSpPr>
                <a:spLocks noChangeAspect="1" noChangeShapeType="1"/>
              </p:cNvSpPr>
              <p:nvPr/>
            </p:nvSpPr>
            <p:spPr bwMode="auto">
              <a:xfrm>
                <a:off x="450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2" name="Line 136">
                <a:extLst>
                  <a:ext uri="{FF2B5EF4-FFF2-40B4-BE49-F238E27FC236}">
                    <a16:creationId xmlns:a16="http://schemas.microsoft.com/office/drawing/2014/main" id="{AD4BBB2A-3181-4887-8C49-F8CD4EF46FB7}"/>
                  </a:ext>
                </a:extLst>
              </p:cNvPr>
              <p:cNvSpPr>
                <a:spLocks noChangeAspect="1" noChangeShapeType="1"/>
              </p:cNvSpPr>
              <p:nvPr/>
            </p:nvSpPr>
            <p:spPr bwMode="auto">
              <a:xfrm>
                <a:off x="4560" y="3700"/>
                <a:ext cx="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3" name="Line 137">
                <a:extLst>
                  <a:ext uri="{FF2B5EF4-FFF2-40B4-BE49-F238E27FC236}">
                    <a16:creationId xmlns:a16="http://schemas.microsoft.com/office/drawing/2014/main" id="{AE74B9B3-B676-4149-A9A5-D67130EDE4B6}"/>
                  </a:ext>
                </a:extLst>
              </p:cNvPr>
              <p:cNvSpPr>
                <a:spLocks noChangeAspect="1" noChangeShapeType="1"/>
              </p:cNvSpPr>
              <p:nvPr/>
            </p:nvSpPr>
            <p:spPr bwMode="auto">
              <a:xfrm>
                <a:off x="4640" y="370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4" name="Line 138">
                <a:extLst>
                  <a:ext uri="{FF2B5EF4-FFF2-40B4-BE49-F238E27FC236}">
                    <a16:creationId xmlns:a16="http://schemas.microsoft.com/office/drawing/2014/main" id="{1213EFF0-12BA-4F38-AA82-2415EB9F1462}"/>
                  </a:ext>
                </a:extLst>
              </p:cNvPr>
              <p:cNvSpPr>
                <a:spLocks noChangeAspect="1" noChangeShapeType="1"/>
              </p:cNvSpPr>
              <p:nvPr/>
            </p:nvSpPr>
            <p:spPr bwMode="auto">
              <a:xfrm flipV="1">
                <a:off x="4700" y="366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139">
                <a:extLst>
                  <a:ext uri="{FF2B5EF4-FFF2-40B4-BE49-F238E27FC236}">
                    <a16:creationId xmlns:a16="http://schemas.microsoft.com/office/drawing/2014/main" id="{FE4A4F7A-C832-44CC-85C6-29E1C24C7A81}"/>
                  </a:ext>
                </a:extLst>
              </p:cNvPr>
              <p:cNvSpPr>
                <a:spLocks noChangeAspect="1" noChangeShapeType="1"/>
              </p:cNvSpPr>
              <p:nvPr/>
            </p:nvSpPr>
            <p:spPr bwMode="auto">
              <a:xfrm>
                <a:off x="4760" y="3660"/>
                <a:ext cx="6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140">
                <a:extLst>
                  <a:ext uri="{FF2B5EF4-FFF2-40B4-BE49-F238E27FC236}">
                    <a16:creationId xmlns:a16="http://schemas.microsoft.com/office/drawing/2014/main" id="{0D6CA1BE-2897-4B62-AFEC-16E82B3AB4F0}"/>
                  </a:ext>
                </a:extLst>
              </p:cNvPr>
              <p:cNvSpPr>
                <a:spLocks noChangeAspect="1" noChangeShapeType="1"/>
              </p:cNvSpPr>
              <p:nvPr/>
            </p:nvSpPr>
            <p:spPr bwMode="auto">
              <a:xfrm flipV="1">
                <a:off x="4820" y="3680"/>
                <a:ext cx="6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7" name="Line 141">
                <a:extLst>
                  <a:ext uri="{FF2B5EF4-FFF2-40B4-BE49-F238E27FC236}">
                    <a16:creationId xmlns:a16="http://schemas.microsoft.com/office/drawing/2014/main" id="{5B2F33E7-9EC1-4216-9DF3-1FCC3FAF0B6E}"/>
                  </a:ext>
                </a:extLst>
              </p:cNvPr>
              <p:cNvSpPr>
                <a:spLocks noChangeAspect="1" noChangeShapeType="1"/>
              </p:cNvSpPr>
              <p:nvPr/>
            </p:nvSpPr>
            <p:spPr bwMode="auto">
              <a:xfrm>
                <a:off x="4880" y="3680"/>
                <a:ext cx="8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8" name="Line 142">
                <a:extLst>
                  <a:ext uri="{FF2B5EF4-FFF2-40B4-BE49-F238E27FC236}">
                    <a16:creationId xmlns:a16="http://schemas.microsoft.com/office/drawing/2014/main" id="{3F70314A-4E3D-4A4F-9037-2E7B6A4B8A75}"/>
                  </a:ext>
                </a:extLst>
              </p:cNvPr>
              <p:cNvSpPr>
                <a:spLocks noChangeAspect="1" noChangeShapeType="1"/>
              </p:cNvSpPr>
              <p:nvPr/>
            </p:nvSpPr>
            <p:spPr bwMode="auto">
              <a:xfrm>
                <a:off x="496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9" name="Line 143">
                <a:extLst>
                  <a:ext uri="{FF2B5EF4-FFF2-40B4-BE49-F238E27FC236}">
                    <a16:creationId xmlns:a16="http://schemas.microsoft.com/office/drawing/2014/main" id="{23A27343-9330-4062-A8AE-87AAAFC17CF2}"/>
                  </a:ext>
                </a:extLst>
              </p:cNvPr>
              <p:cNvSpPr>
                <a:spLocks noChangeAspect="1" noChangeShapeType="1"/>
              </p:cNvSpPr>
              <p:nvPr/>
            </p:nvSpPr>
            <p:spPr bwMode="auto">
              <a:xfrm>
                <a:off x="5020" y="3700"/>
                <a:ext cx="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20" name="Line 144">
                <a:extLst>
                  <a:ext uri="{FF2B5EF4-FFF2-40B4-BE49-F238E27FC236}">
                    <a16:creationId xmlns:a16="http://schemas.microsoft.com/office/drawing/2014/main" id="{82C7B37D-2583-4938-ADD9-FD3B9587E711}"/>
                  </a:ext>
                </a:extLst>
              </p:cNvPr>
              <p:cNvSpPr>
                <a:spLocks noChangeAspect="1" noChangeShapeType="1"/>
              </p:cNvSpPr>
              <p:nvPr/>
            </p:nvSpPr>
            <p:spPr bwMode="auto">
              <a:xfrm flipV="1">
                <a:off x="5080" y="368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21" name="Line 145">
                <a:extLst>
                  <a:ext uri="{FF2B5EF4-FFF2-40B4-BE49-F238E27FC236}">
                    <a16:creationId xmlns:a16="http://schemas.microsoft.com/office/drawing/2014/main" id="{4611707B-D20B-4963-8E46-8B7CFF629226}"/>
                  </a:ext>
                </a:extLst>
              </p:cNvPr>
              <p:cNvSpPr>
                <a:spLocks noChangeAspect="1" noChangeShapeType="1"/>
              </p:cNvSpPr>
              <p:nvPr/>
            </p:nvSpPr>
            <p:spPr bwMode="auto">
              <a:xfrm>
                <a:off x="5140" y="3680"/>
                <a:ext cx="6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22" name="Line 146">
                <a:extLst>
                  <a:ext uri="{FF2B5EF4-FFF2-40B4-BE49-F238E27FC236}">
                    <a16:creationId xmlns:a16="http://schemas.microsoft.com/office/drawing/2014/main" id="{0CDB271B-58CD-4D23-9B72-99D944CB15E2}"/>
                  </a:ext>
                </a:extLst>
              </p:cNvPr>
              <p:cNvSpPr>
                <a:spLocks noChangeAspect="1" noChangeShapeType="1"/>
              </p:cNvSpPr>
              <p:nvPr/>
            </p:nvSpPr>
            <p:spPr bwMode="auto">
              <a:xfrm>
                <a:off x="5200" y="3700"/>
                <a:ext cx="80" cy="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782" name="Text Box 147">
              <a:extLst>
                <a:ext uri="{FF2B5EF4-FFF2-40B4-BE49-F238E27FC236}">
                  <a16:creationId xmlns:a16="http://schemas.microsoft.com/office/drawing/2014/main" id="{068BDA8F-1826-4FC0-90FC-98BC04183A94}"/>
                </a:ext>
              </a:extLst>
            </p:cNvPr>
            <p:cNvSpPr txBox="1">
              <a:spLocks noChangeAspect="1" noChangeArrowheads="1"/>
            </p:cNvSpPr>
            <p:nvPr/>
          </p:nvSpPr>
          <p:spPr bwMode="auto">
            <a:xfrm>
              <a:off x="2160" y="5184"/>
              <a:ext cx="16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zh-CN" altLang="en-US" sz="1600">
                  <a:latin typeface="宋体" panose="02010600030101010101" pitchFamily="2" charset="-122"/>
                  <a:ea typeface="宋体" panose="02010600030101010101" pitchFamily="2" charset="-122"/>
                </a:rPr>
                <a:t>（</a:t>
              </a:r>
              <a:r>
                <a:rPr lang="en-US" altLang="zh-CN" sz="1600">
                  <a:latin typeface="宋体" panose="02010600030101010101" pitchFamily="2" charset="-122"/>
                  <a:ea typeface="宋体" panose="02010600030101010101" pitchFamily="2" charset="-122"/>
                </a:rPr>
                <a:t>b</a:t>
              </a:r>
              <a:r>
                <a:rPr lang="zh-CN" altLang="en-US" sz="1600">
                  <a:latin typeface="宋体" panose="02010600030101010101" pitchFamily="2" charset="-122"/>
                  <a:ea typeface="宋体" panose="02010600030101010101" pitchFamily="2" charset="-122"/>
                </a:rPr>
                <a:t>）凹凸映射函数</a:t>
              </a:r>
              <a:endParaRPr lang="zh-CN" altLang="en-US" sz="1600">
                <a:latin typeface="Arial" panose="020B0604020202020204" pitchFamily="34" charset="0"/>
                <a:ea typeface="宋体" panose="02010600030101010101" pitchFamily="2" charset="-122"/>
              </a:endParaRPr>
            </a:p>
          </p:txBody>
        </p:sp>
      </p:grpSp>
      <p:sp>
        <p:nvSpPr>
          <p:cNvPr id="32780" name="AutoShape 148">
            <a:extLst>
              <a:ext uri="{FF2B5EF4-FFF2-40B4-BE49-F238E27FC236}">
                <a16:creationId xmlns:a16="http://schemas.microsoft.com/office/drawing/2014/main" id="{C81C0EF9-E53C-4D78-9C08-ECE232D8410B}"/>
              </a:ext>
            </a:extLst>
          </p:cNvPr>
          <p:cNvSpPr>
            <a:spLocks noChangeArrowheads="1"/>
          </p:cNvSpPr>
          <p:nvPr/>
        </p:nvSpPr>
        <p:spPr bwMode="auto">
          <a:xfrm>
            <a:off x="1908175" y="5013325"/>
            <a:ext cx="1368425" cy="504825"/>
          </a:xfrm>
          <a:prstGeom prst="rightArrow">
            <a:avLst>
              <a:gd name="adj1" fmla="val 50000"/>
              <a:gd name="adj2" fmla="val 67767"/>
            </a:avLst>
          </a:prstGeom>
          <a:noFill/>
          <a:ln w="9525" algn="ctr">
            <a:solidFill>
              <a:srgbClr val="FF0000"/>
            </a:solidFill>
            <a:miter lim="800000"/>
            <a:headEnd/>
            <a:tailEnd type="none" w="sm"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3302399-00CA-4A14-BE25-F4E251416673}"/>
              </a:ext>
            </a:extLst>
          </p:cNvPr>
          <p:cNvSpPr>
            <a:spLocks noGrp="1" noChangeArrowheads="1"/>
          </p:cNvSpPr>
          <p:nvPr>
            <p:ph type="title"/>
          </p:nvPr>
        </p:nvSpPr>
        <p:spPr/>
        <p:txBody>
          <a:bodyPr/>
          <a:lstStyle/>
          <a:p>
            <a:pPr eaLnBrk="1" hangingPunct="1"/>
            <a:r>
              <a:rPr lang="zh-CN" altLang="en-US" sz="4000" dirty="0">
                <a:ea typeface="宋体" panose="02010600030101010101" pitchFamily="2" charset="-122"/>
              </a:rPr>
              <a:t>凹凸纹理映射</a:t>
            </a:r>
          </a:p>
        </p:txBody>
      </p:sp>
      <p:sp>
        <p:nvSpPr>
          <p:cNvPr id="33795" name="Rectangle 3">
            <a:extLst>
              <a:ext uri="{FF2B5EF4-FFF2-40B4-BE49-F238E27FC236}">
                <a16:creationId xmlns:a16="http://schemas.microsoft.com/office/drawing/2014/main" id="{3D04FE45-BBA9-4658-988A-5316491DA783}"/>
              </a:ext>
            </a:extLst>
          </p:cNvPr>
          <p:cNvSpPr>
            <a:spLocks noGrp="1" noChangeArrowheads="1"/>
          </p:cNvSpPr>
          <p:nvPr>
            <p:ph type="body" idx="1"/>
          </p:nvPr>
        </p:nvSpPr>
        <p:spPr/>
        <p:txBody>
          <a:bodyPr/>
          <a:lstStyle/>
          <a:p>
            <a:pPr eaLnBrk="1" hangingPunct="1"/>
            <a:r>
              <a:rPr lang="zh-CN" altLang="en-US">
                <a:ea typeface="宋体" panose="02010600030101010101" pitchFamily="2" charset="-122"/>
              </a:rPr>
              <a:t>一个好的扰动方法应使得扰动后的法向量与表面的几何变换无关，不论表面如何运动或观察者从哪一方向观察表面，扰动后的表面法向量保持不变。</a:t>
            </a:r>
          </a:p>
          <a:p>
            <a:pPr eaLnBrk="1" hangingPunct="1">
              <a:buFontTx/>
              <a:buNone/>
            </a:pPr>
            <a:r>
              <a:rPr lang="zh-CN" altLang="en-US">
                <a:ea typeface="宋体" panose="02010600030101010101" pitchFamily="2" charset="-122"/>
              </a:rPr>
              <a:t>                            ＋ </a:t>
            </a:r>
          </a:p>
        </p:txBody>
      </p:sp>
      <p:sp>
        <p:nvSpPr>
          <p:cNvPr id="33796" name="Rectangle 4">
            <a:extLst>
              <a:ext uri="{FF2B5EF4-FFF2-40B4-BE49-F238E27FC236}">
                <a16:creationId xmlns:a16="http://schemas.microsoft.com/office/drawing/2014/main" id="{F8086030-7F98-45A6-8923-6AE476FD23C9}"/>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33797" name="Object 5">
            <a:extLst>
              <a:ext uri="{FF2B5EF4-FFF2-40B4-BE49-F238E27FC236}">
                <a16:creationId xmlns:a16="http://schemas.microsoft.com/office/drawing/2014/main" id="{C0A76375-A6F5-4AF0-A427-7E34222A7E8F}"/>
              </a:ext>
            </a:extLst>
          </p:cNvPr>
          <p:cNvGraphicFramePr>
            <a:graphicFrameLocks noChangeAspect="1"/>
          </p:cNvGraphicFramePr>
          <p:nvPr/>
        </p:nvGraphicFramePr>
        <p:xfrm>
          <a:off x="1403350" y="3357563"/>
          <a:ext cx="1584325" cy="438150"/>
        </p:xfrm>
        <a:graphic>
          <a:graphicData uri="http://schemas.openxmlformats.org/presentationml/2006/ole">
            <mc:AlternateContent xmlns:mc="http://schemas.openxmlformats.org/markup-compatibility/2006">
              <mc:Choice xmlns:v="urn:schemas-microsoft-com:vml" Requires="v">
                <p:oleObj spid="_x0000_s33861" name="公式" r:id="rId3" imgW="723586" imgH="203112" progId="">
                  <p:embed/>
                </p:oleObj>
              </mc:Choice>
              <mc:Fallback>
                <p:oleObj name="公式" r:id="rId3" imgW="723586" imgH="203112" progId="">
                  <p:embed/>
                  <p:pic>
                    <p:nvPicPr>
                      <p:cNvPr id="0"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357563"/>
                        <a:ext cx="1584325"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AutoShape 6">
            <a:extLst>
              <a:ext uri="{FF2B5EF4-FFF2-40B4-BE49-F238E27FC236}">
                <a16:creationId xmlns:a16="http://schemas.microsoft.com/office/drawing/2014/main" id="{C924835A-4AB8-4E6D-9C6E-74D74153EF9F}"/>
              </a:ext>
            </a:extLst>
          </p:cNvPr>
          <p:cNvSpPr>
            <a:spLocks noChangeArrowheads="1"/>
          </p:cNvSpPr>
          <p:nvPr/>
        </p:nvSpPr>
        <p:spPr bwMode="auto">
          <a:xfrm>
            <a:off x="1042988" y="5238750"/>
            <a:ext cx="2952750" cy="144463"/>
          </a:xfrm>
          <a:prstGeom prst="rightArrow">
            <a:avLst>
              <a:gd name="adj1" fmla="val 50000"/>
              <a:gd name="adj2" fmla="val 510987"/>
            </a:avLst>
          </a:prstGeom>
          <a:solidFill>
            <a:schemeClr val="bg1"/>
          </a:solidFill>
          <a:ln w="9525" algn="ctr">
            <a:solidFill>
              <a:srgbClr val="FF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3799" name="Rectangle 7">
            <a:extLst>
              <a:ext uri="{FF2B5EF4-FFF2-40B4-BE49-F238E27FC236}">
                <a16:creationId xmlns:a16="http://schemas.microsoft.com/office/drawing/2014/main" id="{44278FA0-A010-4B13-B028-936F6789F72D}"/>
              </a:ext>
            </a:extLst>
          </p:cNvPr>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33800" name="Object 8">
            <a:extLst>
              <a:ext uri="{FF2B5EF4-FFF2-40B4-BE49-F238E27FC236}">
                <a16:creationId xmlns:a16="http://schemas.microsoft.com/office/drawing/2014/main" id="{264195AA-BD35-4205-ADFB-ED3FD081BCA9}"/>
              </a:ext>
            </a:extLst>
          </p:cNvPr>
          <p:cNvGraphicFramePr>
            <a:graphicFrameLocks noChangeAspect="1"/>
          </p:cNvGraphicFramePr>
          <p:nvPr/>
        </p:nvGraphicFramePr>
        <p:xfrm>
          <a:off x="1190625" y="4375150"/>
          <a:ext cx="2586038" cy="846138"/>
        </p:xfrm>
        <a:graphic>
          <a:graphicData uri="http://schemas.openxmlformats.org/presentationml/2006/ole">
            <mc:AlternateContent xmlns:mc="http://schemas.openxmlformats.org/markup-compatibility/2006">
              <mc:Choice xmlns:v="urn:schemas-microsoft-com:vml" Requires="v">
                <p:oleObj spid="_x0000_s33862" name="公式" r:id="rId5" imgW="1397000" imgH="457200" progId="">
                  <p:embed/>
                </p:oleObj>
              </mc:Choice>
              <mc:Fallback>
                <p:oleObj name="公式" r:id="rId5" imgW="1397000" imgH="457200" progId="">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625" y="4375150"/>
                        <a:ext cx="2586038"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1" name="Rectangle 9">
            <a:extLst>
              <a:ext uri="{FF2B5EF4-FFF2-40B4-BE49-F238E27FC236}">
                <a16:creationId xmlns:a16="http://schemas.microsoft.com/office/drawing/2014/main" id="{431E3F87-D5C7-469C-A2F1-F75E2AC59FF9}"/>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33802" name="Object 10">
            <a:extLst>
              <a:ext uri="{FF2B5EF4-FFF2-40B4-BE49-F238E27FC236}">
                <a16:creationId xmlns:a16="http://schemas.microsoft.com/office/drawing/2014/main" id="{C96714E1-B0AA-486D-B14F-1C54C6F2319D}"/>
              </a:ext>
            </a:extLst>
          </p:cNvPr>
          <p:cNvGraphicFramePr>
            <a:graphicFrameLocks noChangeAspect="1"/>
          </p:cNvGraphicFramePr>
          <p:nvPr/>
        </p:nvGraphicFramePr>
        <p:xfrm>
          <a:off x="4138613" y="5094288"/>
          <a:ext cx="4248150" cy="495300"/>
        </p:xfrm>
        <a:graphic>
          <a:graphicData uri="http://schemas.openxmlformats.org/presentationml/2006/ole">
            <mc:AlternateContent xmlns:mc="http://schemas.openxmlformats.org/markup-compatibility/2006">
              <mc:Choice xmlns:v="urn:schemas-microsoft-com:vml" Requires="v">
                <p:oleObj spid="_x0000_s33863" name="公式" r:id="rId7" imgW="1714500" imgH="203200" progId="">
                  <p:embed/>
                </p:oleObj>
              </mc:Choice>
              <mc:Fallback>
                <p:oleObj name="公式" r:id="rId7" imgW="1714500" imgH="203200" progId="">
                  <p:embed/>
                  <p:pic>
                    <p:nvPicPr>
                      <p:cNvPr id="0"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8613" y="5094288"/>
                        <a:ext cx="42481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3" name="Rectangle 11">
            <a:extLst>
              <a:ext uri="{FF2B5EF4-FFF2-40B4-BE49-F238E27FC236}">
                <a16:creationId xmlns:a16="http://schemas.microsoft.com/office/drawing/2014/main" id="{4B21797B-11A7-455E-A9C7-E0B02EAF9E5F}"/>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33804" name="Object 12">
            <a:extLst>
              <a:ext uri="{FF2B5EF4-FFF2-40B4-BE49-F238E27FC236}">
                <a16:creationId xmlns:a16="http://schemas.microsoft.com/office/drawing/2014/main" id="{E16B0F2C-B588-4266-A0E2-7F35CD92BA98}"/>
              </a:ext>
            </a:extLst>
          </p:cNvPr>
          <p:cNvGraphicFramePr>
            <a:graphicFrameLocks noChangeAspect="1"/>
          </p:cNvGraphicFramePr>
          <p:nvPr/>
        </p:nvGraphicFramePr>
        <p:xfrm>
          <a:off x="3779838" y="3357563"/>
          <a:ext cx="1152525" cy="504825"/>
        </p:xfrm>
        <a:graphic>
          <a:graphicData uri="http://schemas.openxmlformats.org/presentationml/2006/ole">
            <mc:AlternateContent xmlns:mc="http://schemas.openxmlformats.org/markup-compatibility/2006">
              <mc:Choice xmlns:v="urn:schemas-microsoft-com:vml" Requires="v">
                <p:oleObj spid="_x0000_s33864" name="公式" r:id="rId9" imgW="457002" imgH="203112" progId="">
                  <p:embed/>
                </p:oleObj>
              </mc:Choice>
              <mc:Fallback>
                <p:oleObj name="公式" r:id="rId9" imgW="457002" imgH="203112" progId="">
                  <p:embed/>
                  <p:pic>
                    <p:nvPicPr>
                      <p:cNvPr id="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838" y="3357563"/>
                        <a:ext cx="115252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CE4B753-F4C3-4384-B8DD-C372BF158102}"/>
              </a:ext>
            </a:extLst>
          </p:cNvPr>
          <p:cNvSpPr>
            <a:spLocks noGrp="1" noChangeArrowheads="1"/>
          </p:cNvSpPr>
          <p:nvPr>
            <p:ph type="title"/>
          </p:nvPr>
        </p:nvSpPr>
        <p:spPr>
          <a:xfrm>
            <a:off x="468313" y="0"/>
            <a:ext cx="8229600" cy="1000125"/>
          </a:xfrm>
        </p:spPr>
        <p:txBody>
          <a:bodyPr/>
          <a:lstStyle/>
          <a:p>
            <a:pPr eaLnBrk="1" hangingPunct="1"/>
            <a:r>
              <a:rPr lang="zh-CN" altLang="en-US" dirty="0">
                <a:ea typeface="宋体" panose="02010600030101010101" pitchFamily="2" charset="-122"/>
              </a:rPr>
              <a:t>凹凸纹理映射</a:t>
            </a:r>
            <a:endParaRPr lang="en-US" altLang="zh-CN" dirty="0">
              <a:ea typeface="宋体" panose="02010600030101010101" pitchFamily="2" charset="-122"/>
            </a:endParaRPr>
          </a:p>
        </p:txBody>
      </p:sp>
      <p:pic>
        <p:nvPicPr>
          <p:cNvPr id="34819" name="Picture 3" descr="cylinder1">
            <a:extLst>
              <a:ext uri="{FF2B5EF4-FFF2-40B4-BE49-F238E27FC236}">
                <a16:creationId xmlns:a16="http://schemas.microsoft.com/office/drawing/2014/main" id="{997D3178-8638-447D-9D19-316A5459B4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38" y="1000125"/>
            <a:ext cx="29622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gridbump">
            <a:extLst>
              <a:ext uri="{FF2B5EF4-FFF2-40B4-BE49-F238E27FC236}">
                <a16:creationId xmlns:a16="http://schemas.microsoft.com/office/drawing/2014/main" id="{A4B82DA6-1005-4626-8B55-E096F1CBB5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75" y="1990725"/>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cylinder_bumpy">
            <a:extLst>
              <a:ext uri="{FF2B5EF4-FFF2-40B4-BE49-F238E27FC236}">
                <a16:creationId xmlns:a16="http://schemas.microsoft.com/office/drawing/2014/main" id="{E06D0C04-F9A7-46DA-83E5-795A939B84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9475" y="979488"/>
            <a:ext cx="28622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6">
            <a:extLst>
              <a:ext uri="{FF2B5EF4-FFF2-40B4-BE49-F238E27FC236}">
                <a16:creationId xmlns:a16="http://schemas.microsoft.com/office/drawing/2014/main" id="{9E3519E5-507E-4B50-9293-6696F91051B4}"/>
              </a:ext>
            </a:extLst>
          </p:cNvPr>
          <p:cNvSpPr>
            <a:spLocks noChangeArrowheads="1"/>
          </p:cNvSpPr>
          <p:nvPr/>
        </p:nvSpPr>
        <p:spPr bwMode="auto">
          <a:xfrm>
            <a:off x="663575" y="5934075"/>
            <a:ext cx="23145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zh-CN" sz="1200">
                <a:latin typeface="Tahoma" panose="020B0604030504040204" pitchFamily="34" charset="0"/>
                <a:ea typeface="宋体" panose="02010600030101010101" pitchFamily="2" charset="-122"/>
              </a:rPr>
              <a:t>Cylinder w/Diffuse Texture Map</a:t>
            </a:r>
          </a:p>
        </p:txBody>
      </p:sp>
      <p:sp>
        <p:nvSpPr>
          <p:cNvPr id="34823" name="Rectangle 7">
            <a:extLst>
              <a:ext uri="{FF2B5EF4-FFF2-40B4-BE49-F238E27FC236}">
                <a16:creationId xmlns:a16="http://schemas.microsoft.com/office/drawing/2014/main" id="{524DADC8-1CAE-45BB-8F35-0AE7BDC0F5A3}"/>
              </a:ext>
            </a:extLst>
          </p:cNvPr>
          <p:cNvSpPr>
            <a:spLocks noChangeArrowheads="1"/>
          </p:cNvSpPr>
          <p:nvPr/>
        </p:nvSpPr>
        <p:spPr bwMode="auto">
          <a:xfrm>
            <a:off x="4130675" y="4429125"/>
            <a:ext cx="901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zh-CN" sz="1200">
                <a:latin typeface="Tahoma" panose="020B0604030504040204" pitchFamily="34" charset="0"/>
                <a:ea typeface="宋体" panose="02010600030101010101" pitchFamily="2" charset="-122"/>
              </a:rPr>
              <a:t>Bump Map</a:t>
            </a:r>
          </a:p>
        </p:txBody>
      </p:sp>
      <p:sp>
        <p:nvSpPr>
          <p:cNvPr id="34824" name="Rectangle 8">
            <a:extLst>
              <a:ext uri="{FF2B5EF4-FFF2-40B4-BE49-F238E27FC236}">
                <a16:creationId xmlns:a16="http://schemas.microsoft.com/office/drawing/2014/main" id="{B588D0C4-2070-44AF-B4BA-82F1196D0513}"/>
              </a:ext>
            </a:extLst>
          </p:cNvPr>
          <p:cNvSpPr>
            <a:spLocks noChangeArrowheads="1"/>
          </p:cNvSpPr>
          <p:nvPr/>
        </p:nvSpPr>
        <p:spPr bwMode="auto">
          <a:xfrm>
            <a:off x="6186488" y="6008688"/>
            <a:ext cx="2711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zh-CN" sz="1200">
                <a:latin typeface="Tahoma" panose="020B0604030504040204" pitchFamily="34" charset="0"/>
                <a:ea typeface="宋体" panose="02010600030101010101" pitchFamily="2" charset="-122"/>
              </a:rPr>
              <a:t>Cylinder w/Texture Map &amp; Bump Map</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DFFA031-BCC6-42EB-BDEF-9B974AA17304}"/>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ea typeface="宋体" panose="02010600030101010101" pitchFamily="2" charset="-122"/>
                <a:cs typeface="Times New Roman" panose="02020603050405020304" pitchFamily="18" charset="0"/>
              </a:rPr>
              <a:t>光线跟踪与纹理映射</a:t>
            </a:r>
            <a:endParaRPr lang="en-US" altLang="zh-CN" dirty="0">
              <a:latin typeface="宋体" panose="02010600030101010101" pitchFamily="2" charset="-122"/>
              <a:ea typeface="宋体" panose="02010600030101010101" pitchFamily="2" charset="-122"/>
            </a:endParaRPr>
          </a:p>
        </p:txBody>
      </p:sp>
      <p:sp>
        <p:nvSpPr>
          <p:cNvPr id="5123" name="Rectangle 3">
            <a:extLst>
              <a:ext uri="{FF2B5EF4-FFF2-40B4-BE49-F238E27FC236}">
                <a16:creationId xmlns:a16="http://schemas.microsoft.com/office/drawing/2014/main" id="{988BA428-7FD1-48EB-979F-509C741F4012}"/>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光线跟踪</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整体光照明模型</a:t>
            </a:r>
          </a:p>
          <a:p>
            <a:pPr lvl="1" eaLnBrk="1" hangingPunct="1"/>
            <a:r>
              <a:rPr lang="zh-CN" altLang="en-US" dirty="0">
                <a:ea typeface="宋体" panose="02010600030101010101" pitchFamily="2" charset="-122"/>
              </a:rPr>
              <a:t>光线跟踪算法</a:t>
            </a:r>
          </a:p>
          <a:p>
            <a:pPr lvl="1" eaLnBrk="1" hangingPunct="1"/>
            <a:r>
              <a:rPr lang="zh-CN" altLang="en-US" dirty="0">
                <a:ea typeface="宋体" panose="02010600030101010101" pitchFamily="2" charset="-122"/>
              </a:rPr>
              <a:t>加速光线跟踪技术</a:t>
            </a:r>
          </a:p>
          <a:p>
            <a:pPr eaLnBrk="1" hangingPunct="1"/>
            <a:r>
              <a:rPr lang="zh-CN" altLang="en-US" dirty="0">
                <a:ea typeface="宋体" panose="02010600030101010101" pitchFamily="2" charset="-122"/>
              </a:rPr>
              <a:t>纹理映射</a:t>
            </a:r>
            <a:endParaRPr lang="zh-CN" altLang="en-US" dirty="0">
              <a:latin typeface="黑体" panose="02010609060101010101" pitchFamily="49" charset="-122"/>
              <a:ea typeface="黑体" panose="02010609060101010101" pitchFamily="49" charset="-122"/>
            </a:endParaRPr>
          </a:p>
          <a:p>
            <a:pPr lvl="1" eaLnBrk="1" hangingPunct="1"/>
            <a:r>
              <a:rPr lang="zh-CN" altLang="en-US" dirty="0">
                <a:ea typeface="宋体" panose="02010600030101010101" pitchFamily="2" charset="-122"/>
              </a:rPr>
              <a:t>普通</a:t>
            </a:r>
            <a:r>
              <a:rPr lang="en-US" altLang="en-US" dirty="0"/>
              <a:t>纹理映射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凹凸纹理映射</a:t>
            </a:r>
          </a:p>
        </p:txBody>
      </p:sp>
    </p:spTree>
    <p:extLst>
      <p:ext uri="{BB962C8B-B14F-4D97-AF65-F5344CB8AC3E}">
        <p14:creationId xmlns:p14="http://schemas.microsoft.com/office/powerpoint/2010/main" val="361987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0006A0C-72BD-4A54-947B-283358036604}"/>
              </a:ext>
            </a:extLst>
          </p:cNvPr>
          <p:cNvSpPr>
            <a:spLocks noGrp="1" noChangeArrowheads="1"/>
          </p:cNvSpPr>
          <p:nvPr>
            <p:ph type="title"/>
          </p:nvPr>
        </p:nvSpPr>
        <p:spPr>
          <a:xfrm>
            <a:off x="1143000" y="0"/>
            <a:ext cx="7239000" cy="1143000"/>
          </a:xfrm>
        </p:spPr>
        <p:txBody>
          <a:bodyPr/>
          <a:lstStyle/>
          <a:p>
            <a:pPr eaLnBrk="1" hangingPunct="1"/>
            <a:r>
              <a:rPr lang="zh-CN" altLang="en-US">
                <a:latin typeface="宋体" panose="02010600030101010101" pitchFamily="2" charset="-122"/>
                <a:ea typeface="宋体" panose="02010600030101010101" pitchFamily="2" charset="-122"/>
              </a:rPr>
              <a:t>整体光照明模型</a:t>
            </a:r>
          </a:p>
        </p:txBody>
      </p:sp>
      <p:sp>
        <p:nvSpPr>
          <p:cNvPr id="38915" name="Rectangle 3">
            <a:extLst>
              <a:ext uri="{FF2B5EF4-FFF2-40B4-BE49-F238E27FC236}">
                <a16:creationId xmlns:a16="http://schemas.microsoft.com/office/drawing/2014/main" id="{00EBFA78-0365-42BF-8EC6-25C2949624AE}"/>
              </a:ext>
            </a:extLst>
          </p:cNvPr>
          <p:cNvSpPr>
            <a:spLocks noGrp="1" noChangeArrowheads="1"/>
          </p:cNvSpPr>
          <p:nvPr>
            <p:ph type="body" idx="1"/>
          </p:nvPr>
        </p:nvSpPr>
        <p:spPr>
          <a:xfrm>
            <a:off x="685800" y="1143000"/>
            <a:ext cx="4606925" cy="4953000"/>
          </a:xfrm>
        </p:spPr>
        <p:txBody>
          <a:bodyPr/>
          <a:lstStyle/>
          <a:p>
            <a:pPr eaLnBrk="1" hangingPunct="1"/>
            <a:r>
              <a:rPr lang="zh-CN" altLang="en-US">
                <a:ea typeface="宋体" panose="02010600030101010101" pitchFamily="2" charset="-122"/>
              </a:rPr>
              <a:t>物体表面入射光的构成</a:t>
            </a:r>
          </a:p>
          <a:p>
            <a:pPr lvl="1" eaLnBrk="1" hangingPunct="1">
              <a:buFontTx/>
              <a:buNone/>
            </a:pPr>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）光源直接照射</a:t>
            </a:r>
          </a:p>
          <a:p>
            <a:pPr lvl="1" eaLnBrk="1" hangingPunct="1">
              <a:buFontTx/>
              <a:buNone/>
            </a:pPr>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）其它物体的反射光</a:t>
            </a:r>
          </a:p>
          <a:p>
            <a:pPr lvl="1" eaLnBrk="1" hangingPunct="1">
              <a:buFontTx/>
              <a:buNone/>
            </a:pPr>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）透射光</a:t>
            </a:r>
          </a:p>
          <a:p>
            <a:pPr eaLnBrk="1" hangingPunct="1"/>
            <a:r>
              <a:rPr lang="zh-CN" altLang="en-US">
                <a:ea typeface="宋体" panose="02010600030101010101" pitchFamily="2" charset="-122"/>
              </a:rPr>
              <a:t>局部光照明模型仅考虑了（</a:t>
            </a:r>
            <a:r>
              <a:rPr lang="en-US" altLang="zh-CN">
                <a:ea typeface="宋体" panose="02010600030101010101" pitchFamily="2" charset="-122"/>
              </a:rPr>
              <a:t>1</a:t>
            </a:r>
            <a:r>
              <a:rPr lang="zh-CN" altLang="en-US">
                <a:ea typeface="宋体" panose="02010600030101010101" pitchFamily="2" charset="-122"/>
              </a:rPr>
              <a:t>）</a:t>
            </a:r>
          </a:p>
        </p:txBody>
      </p:sp>
      <p:pic>
        <p:nvPicPr>
          <p:cNvPr id="38916" name="Picture 4">
            <a:extLst>
              <a:ext uri="{FF2B5EF4-FFF2-40B4-BE49-F238E27FC236}">
                <a16:creationId xmlns:a16="http://schemas.microsoft.com/office/drawing/2014/main" id="{01DD0E90-C579-4FE7-A54A-8E6A7A8360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1775" y="1222375"/>
            <a:ext cx="3724275"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03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CCAB587-F76B-4550-85E7-24B588B494A7}"/>
              </a:ext>
            </a:extLst>
          </p:cNvPr>
          <p:cNvSpPr>
            <a:spLocks noGrp="1" noChangeArrowheads="1"/>
          </p:cNvSpPr>
          <p:nvPr>
            <p:ph type="title"/>
          </p:nvPr>
        </p:nvSpPr>
        <p:spPr>
          <a:xfrm>
            <a:off x="1219200" y="0"/>
            <a:ext cx="7239000" cy="1143000"/>
          </a:xfrm>
        </p:spPr>
        <p:txBody>
          <a:bodyPr/>
          <a:lstStyle/>
          <a:p>
            <a:pPr eaLnBrk="1" hangingPunct="1"/>
            <a:r>
              <a:rPr lang="zh-CN" altLang="en-US">
                <a:latin typeface="宋体" panose="02010600030101010101" pitchFamily="2" charset="-122"/>
                <a:ea typeface="宋体" panose="02010600030101010101" pitchFamily="2" charset="-122"/>
              </a:rPr>
              <a:t>整体光照明模型</a:t>
            </a:r>
          </a:p>
        </p:txBody>
      </p:sp>
      <p:sp>
        <p:nvSpPr>
          <p:cNvPr id="39939" name="Rectangle 3">
            <a:extLst>
              <a:ext uri="{FF2B5EF4-FFF2-40B4-BE49-F238E27FC236}">
                <a16:creationId xmlns:a16="http://schemas.microsoft.com/office/drawing/2014/main" id="{841FC049-7FE2-44F8-B160-9B07A85B5ECC}"/>
              </a:ext>
            </a:extLst>
          </p:cNvPr>
          <p:cNvSpPr>
            <a:spLocks noGrp="1" noChangeArrowheads="1"/>
          </p:cNvSpPr>
          <p:nvPr>
            <p:ph type="body" idx="1"/>
          </p:nvPr>
        </p:nvSpPr>
        <p:spPr>
          <a:xfrm>
            <a:off x="0" y="1219200"/>
            <a:ext cx="5638800" cy="4876800"/>
          </a:xfrm>
        </p:spPr>
        <p:txBody>
          <a:bodyPr/>
          <a:lstStyle/>
          <a:p>
            <a:pPr eaLnBrk="1" hangingPunct="1"/>
            <a:r>
              <a:rPr lang="zh-CN" altLang="en-US" sz="2800">
                <a:ea typeface="宋体" panose="02010600030101010101" pitchFamily="2" charset="-122"/>
              </a:rPr>
              <a:t>例如：从视点观察到的物体</a:t>
            </a:r>
            <a:r>
              <a:rPr lang="en-US" altLang="zh-CN" sz="2800">
                <a:ea typeface="宋体" panose="02010600030101010101" pitchFamily="2" charset="-122"/>
              </a:rPr>
              <a:t>A</a:t>
            </a:r>
            <a:r>
              <a:rPr lang="zh-CN" altLang="en-US" sz="2800">
                <a:ea typeface="宋体" panose="02010600030101010101" pitchFamily="2" charset="-122"/>
              </a:rPr>
              <a:t>表面的亮度来源于三方面的贡献：</a:t>
            </a:r>
          </a:p>
          <a:p>
            <a:pPr eaLnBrk="1" hangingPunct="1">
              <a:buFontTx/>
              <a:buNone/>
            </a:pPr>
            <a:r>
              <a:rPr lang="zh-CN" altLang="en-US" sz="2800">
                <a:ea typeface="宋体" panose="02010600030101010101" pitchFamily="2" charset="-122"/>
              </a:rPr>
              <a:t>（</a:t>
            </a:r>
            <a:r>
              <a:rPr lang="en-US" altLang="zh-CN" sz="2800">
                <a:ea typeface="宋体" panose="02010600030101010101" pitchFamily="2" charset="-122"/>
              </a:rPr>
              <a:t>1</a:t>
            </a:r>
            <a:r>
              <a:rPr lang="zh-CN" altLang="en-US" sz="2800">
                <a:ea typeface="宋体" panose="02010600030101010101" pitchFamily="2" charset="-122"/>
              </a:rPr>
              <a:t>）光源直接照射到</a:t>
            </a:r>
            <a:r>
              <a:rPr lang="en-US" altLang="zh-CN" sz="2800">
                <a:ea typeface="宋体" panose="02010600030101010101" pitchFamily="2" charset="-122"/>
              </a:rPr>
              <a:t>A</a:t>
            </a:r>
            <a:r>
              <a:rPr lang="zh-CN" altLang="en-US" sz="2800">
                <a:ea typeface="宋体" panose="02010600030101010101" pitchFamily="2" charset="-122"/>
              </a:rPr>
              <a:t>的表面，然后被反射到人眼中的光产生的。</a:t>
            </a:r>
          </a:p>
          <a:p>
            <a:pPr eaLnBrk="1" hangingPunct="1">
              <a:buFontTx/>
              <a:buNone/>
            </a:pPr>
            <a:r>
              <a:rPr lang="zh-CN" altLang="en-US" sz="2800">
                <a:ea typeface="宋体" panose="02010600030101010101" pitchFamily="2" charset="-122"/>
              </a:rPr>
              <a:t>（</a:t>
            </a:r>
            <a:r>
              <a:rPr lang="en-US" altLang="zh-CN" sz="2800">
                <a:ea typeface="宋体" panose="02010600030101010101" pitchFamily="2" charset="-122"/>
              </a:rPr>
              <a:t>2</a:t>
            </a:r>
            <a:r>
              <a:rPr lang="zh-CN" altLang="en-US" sz="2800">
                <a:ea typeface="宋体" panose="02010600030101010101" pitchFamily="2" charset="-122"/>
              </a:rPr>
              <a:t>）光源或其它物体的光经</a:t>
            </a:r>
            <a:r>
              <a:rPr lang="en-US" altLang="zh-CN" sz="2800">
                <a:ea typeface="宋体" panose="02010600030101010101" pitchFamily="2" charset="-122"/>
              </a:rPr>
              <a:t>A</a:t>
            </a:r>
            <a:r>
              <a:rPr lang="zh-CN" altLang="en-US" sz="2800">
                <a:ea typeface="宋体" panose="02010600030101010101" pitchFamily="2" charset="-122"/>
              </a:rPr>
              <a:t>物体折射到人眼中的光产生的。</a:t>
            </a:r>
          </a:p>
          <a:p>
            <a:pPr eaLnBrk="1" hangingPunct="1">
              <a:buFontTx/>
              <a:buNone/>
            </a:pPr>
            <a:r>
              <a:rPr lang="zh-CN" altLang="en-US" sz="2800">
                <a:ea typeface="宋体" panose="02010600030101010101" pitchFamily="2" charset="-122"/>
              </a:rPr>
              <a:t>（</a:t>
            </a:r>
            <a:r>
              <a:rPr lang="en-US" altLang="zh-CN" sz="2800">
                <a:ea typeface="宋体" panose="02010600030101010101" pitchFamily="2" charset="-122"/>
              </a:rPr>
              <a:t>3</a:t>
            </a:r>
            <a:r>
              <a:rPr lang="zh-CN" altLang="en-US" sz="2800">
                <a:ea typeface="宋体" panose="02010600030101010101" pitchFamily="2" charset="-122"/>
              </a:rPr>
              <a:t>）物体</a:t>
            </a:r>
            <a:r>
              <a:rPr lang="en-US" altLang="zh-CN" sz="2800">
                <a:ea typeface="宋体" panose="02010600030101010101" pitchFamily="2" charset="-122"/>
              </a:rPr>
              <a:t>B</a:t>
            </a:r>
            <a:r>
              <a:rPr lang="zh-CN" altLang="en-US" sz="2800">
                <a:ea typeface="宋体" panose="02010600030101010101" pitchFamily="2" charset="-122"/>
              </a:rPr>
              <a:t>的表面将光反射到物体</a:t>
            </a:r>
            <a:r>
              <a:rPr lang="en-US" altLang="zh-CN" sz="2800">
                <a:ea typeface="宋体" panose="02010600030101010101" pitchFamily="2" charset="-122"/>
              </a:rPr>
              <a:t>A</a:t>
            </a:r>
            <a:r>
              <a:rPr lang="zh-CN" altLang="en-US" sz="2800">
                <a:ea typeface="宋体" panose="02010600030101010101" pitchFamily="2" charset="-122"/>
              </a:rPr>
              <a:t>的表面，再经物体</a:t>
            </a:r>
            <a:r>
              <a:rPr lang="en-US" altLang="zh-CN" sz="2800">
                <a:ea typeface="宋体" panose="02010600030101010101" pitchFamily="2" charset="-122"/>
              </a:rPr>
              <a:t>A</a:t>
            </a:r>
            <a:r>
              <a:rPr lang="zh-CN" altLang="en-US" sz="2800">
                <a:ea typeface="宋体" panose="02010600030101010101" pitchFamily="2" charset="-122"/>
              </a:rPr>
              <a:t>的表面反射到人眼中产生的。</a:t>
            </a:r>
          </a:p>
          <a:p>
            <a:pPr eaLnBrk="1" hangingPunct="1"/>
            <a:r>
              <a:rPr lang="zh-CN" altLang="en-US" sz="2800">
                <a:ea typeface="宋体" panose="02010600030101010101" pitchFamily="2" charset="-122"/>
              </a:rPr>
              <a:t>局部光照明模型仅考虑了（</a:t>
            </a:r>
            <a:r>
              <a:rPr lang="en-US" altLang="zh-CN" sz="2800">
                <a:ea typeface="宋体" panose="02010600030101010101" pitchFamily="2" charset="-122"/>
              </a:rPr>
              <a:t>1</a:t>
            </a:r>
            <a:r>
              <a:rPr lang="zh-CN" altLang="en-US" sz="2800">
                <a:ea typeface="宋体" panose="02010600030101010101" pitchFamily="2" charset="-122"/>
              </a:rPr>
              <a:t>）</a:t>
            </a:r>
          </a:p>
          <a:p>
            <a:pPr eaLnBrk="1" hangingPunct="1"/>
            <a:endParaRPr lang="en-US" altLang="zh-CN" sz="2800">
              <a:ea typeface="宋体" panose="02010600030101010101" pitchFamily="2" charset="-122"/>
            </a:endParaRPr>
          </a:p>
        </p:txBody>
      </p:sp>
      <p:pic>
        <p:nvPicPr>
          <p:cNvPr id="39940" name="Picture 4" descr="整体光照模型图例">
            <a:extLst>
              <a:ext uri="{FF2B5EF4-FFF2-40B4-BE49-F238E27FC236}">
                <a16:creationId xmlns:a16="http://schemas.microsoft.com/office/drawing/2014/main" id="{D964538B-C6F4-40ED-803A-D30FE45DD8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1663" y="1143000"/>
            <a:ext cx="3462337"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945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D8363C0-12C6-49FC-BC58-FB018250F7B4}"/>
              </a:ext>
            </a:extLst>
          </p:cNvPr>
          <p:cNvSpPr>
            <a:spLocks noGrp="1" noChangeArrowheads="1"/>
          </p:cNvSpPr>
          <p:nvPr>
            <p:ph type="title"/>
          </p:nvPr>
        </p:nvSpPr>
        <p:spPr>
          <a:xfrm>
            <a:off x="1143000" y="0"/>
            <a:ext cx="7239000" cy="1143000"/>
          </a:xfrm>
        </p:spPr>
        <p:txBody>
          <a:bodyPr/>
          <a:lstStyle/>
          <a:p>
            <a:pPr eaLnBrk="1" hangingPunct="1"/>
            <a:r>
              <a:rPr lang="en-US" altLang="zh-CN">
                <a:latin typeface="宋体" panose="02010600030101010101" pitchFamily="2" charset="-122"/>
                <a:ea typeface="宋体" panose="02010600030101010101" pitchFamily="2" charset="-122"/>
              </a:rPr>
              <a:t>Whitted</a:t>
            </a:r>
            <a:r>
              <a:rPr lang="zh-CN" altLang="en-US">
                <a:latin typeface="宋体" panose="02010600030101010101" pitchFamily="2" charset="-122"/>
                <a:ea typeface="宋体" panose="02010600030101010101" pitchFamily="2" charset="-122"/>
              </a:rPr>
              <a:t>光照模型</a:t>
            </a:r>
          </a:p>
        </p:txBody>
      </p:sp>
      <p:sp>
        <p:nvSpPr>
          <p:cNvPr id="40963" name="Rectangle 3">
            <a:extLst>
              <a:ext uri="{FF2B5EF4-FFF2-40B4-BE49-F238E27FC236}">
                <a16:creationId xmlns:a16="http://schemas.microsoft.com/office/drawing/2014/main" id="{85C4D694-8E5F-48CF-AA93-321DE7D31F86}"/>
              </a:ext>
            </a:extLst>
          </p:cNvPr>
          <p:cNvSpPr>
            <a:spLocks noGrp="1" noChangeArrowheads="1"/>
          </p:cNvSpPr>
          <p:nvPr>
            <p:ph type="body" idx="1"/>
          </p:nvPr>
        </p:nvSpPr>
        <p:spPr>
          <a:xfrm>
            <a:off x="381000" y="1143000"/>
            <a:ext cx="8077200" cy="4953000"/>
          </a:xfrm>
        </p:spPr>
        <p:txBody>
          <a:bodyPr/>
          <a:lstStyle/>
          <a:p>
            <a:pPr eaLnBrk="1" hangingPunct="1"/>
            <a:r>
              <a:rPr lang="en-US" altLang="zh-CN" i="1">
                <a:ea typeface="宋体" panose="02010600030101010101" pitchFamily="2" charset="-122"/>
              </a:rPr>
              <a:t>Whitted</a:t>
            </a:r>
            <a:r>
              <a:rPr lang="zh-CN" altLang="en-US">
                <a:ea typeface="宋体" panose="02010600030101010101" pitchFamily="2" charset="-122"/>
              </a:rPr>
              <a:t>光照模型基于如下假设：</a:t>
            </a:r>
          </a:p>
          <a:p>
            <a:pPr eaLnBrk="1" hangingPunct="1"/>
            <a:r>
              <a:rPr lang="zh-CN" altLang="en-US">
                <a:ea typeface="宋体" panose="02010600030101010101" pitchFamily="2" charset="-122"/>
              </a:rPr>
              <a:t>物体表面向视点方向</a:t>
            </a:r>
            <a:r>
              <a:rPr lang="en-US" altLang="zh-CN">
                <a:ea typeface="宋体" panose="02010600030101010101" pitchFamily="2" charset="-122"/>
              </a:rPr>
              <a:t>V</a:t>
            </a:r>
            <a:r>
              <a:rPr lang="zh-CN" altLang="en-US">
                <a:ea typeface="宋体" panose="02010600030101010101" pitchFamily="2" charset="-122"/>
              </a:rPr>
              <a:t>辐射的光亮度</a:t>
            </a:r>
            <a:r>
              <a:rPr lang="en-US" altLang="zh-CN">
                <a:ea typeface="宋体" panose="02010600030101010101" pitchFamily="2" charset="-122"/>
              </a:rPr>
              <a:t>I</a:t>
            </a:r>
            <a:r>
              <a:rPr lang="en-US" altLang="zh-CN" sz="1600" i="1">
                <a:latin typeface="Symbol" panose="05050102010706020507" pitchFamily="18" charset="2"/>
                <a:ea typeface="宋体" panose="02010600030101010101" pitchFamily="2" charset="-122"/>
              </a:rPr>
              <a:t>l</a:t>
            </a:r>
            <a:r>
              <a:rPr lang="zh-CN" altLang="en-US">
                <a:ea typeface="宋体" panose="02010600030101010101" pitchFamily="2" charset="-122"/>
              </a:rPr>
              <a:t>由三部分组成：</a:t>
            </a:r>
          </a:p>
          <a:p>
            <a:pPr eaLnBrk="1" hangingPunct="1">
              <a:buFontTx/>
              <a:buNone/>
            </a:pPr>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）光源直接照射引起的反射光亮度</a:t>
            </a:r>
            <a:r>
              <a:rPr lang="en-US" altLang="zh-CN" i="1">
                <a:ea typeface="宋体" panose="02010600030101010101" pitchFamily="2" charset="-122"/>
              </a:rPr>
              <a:t>I</a:t>
            </a:r>
            <a:r>
              <a:rPr lang="en-US" altLang="zh-CN" sz="1600" i="1">
                <a:ea typeface="宋体" panose="02010600030101010101" pitchFamily="2" charset="-122"/>
              </a:rPr>
              <a:t>l</a:t>
            </a:r>
            <a:r>
              <a:rPr lang="en-US" altLang="zh-CN" sz="1600" i="1">
                <a:latin typeface="Symbol" panose="05050102010706020507" pitchFamily="18" charset="2"/>
                <a:ea typeface="宋体" panose="02010600030101010101" pitchFamily="2" charset="-122"/>
              </a:rPr>
              <a:t>l</a:t>
            </a:r>
            <a:r>
              <a:rPr lang="zh-CN" altLang="en-US">
                <a:ea typeface="宋体" panose="02010600030101010101" pitchFamily="2" charset="-122"/>
              </a:rPr>
              <a:t>。</a:t>
            </a:r>
          </a:p>
          <a:p>
            <a:pPr eaLnBrk="1" hangingPunct="1">
              <a:buFontTx/>
              <a:buNone/>
            </a:pPr>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）来自</a:t>
            </a:r>
            <a:r>
              <a:rPr lang="en-US" altLang="zh-CN">
                <a:ea typeface="宋体" panose="02010600030101010101" pitchFamily="2" charset="-122"/>
              </a:rPr>
              <a:t>V</a:t>
            </a:r>
            <a:r>
              <a:rPr lang="zh-CN" altLang="en-US">
                <a:ea typeface="宋体" panose="02010600030101010101" pitchFamily="2" charset="-122"/>
              </a:rPr>
              <a:t>的镜面反射方向</a:t>
            </a:r>
            <a:r>
              <a:rPr lang="en-US" altLang="zh-CN">
                <a:ea typeface="宋体" panose="02010600030101010101" pitchFamily="2" charset="-122"/>
              </a:rPr>
              <a:t>R</a:t>
            </a:r>
            <a:r>
              <a:rPr lang="zh-CN" altLang="en-US">
                <a:ea typeface="宋体" panose="02010600030101010101" pitchFamily="2" charset="-122"/>
              </a:rPr>
              <a:t>的其它物体反射或折射来的光的亮度</a:t>
            </a:r>
            <a:r>
              <a:rPr lang="en-US" altLang="zh-CN" i="1">
                <a:ea typeface="宋体" panose="02010600030101010101" pitchFamily="2" charset="-122"/>
              </a:rPr>
              <a:t>I</a:t>
            </a:r>
            <a:r>
              <a:rPr lang="en-US" altLang="zh-CN" sz="2000" i="1">
                <a:ea typeface="宋体" panose="02010600030101010101" pitchFamily="2" charset="-122"/>
              </a:rPr>
              <a:t>s</a:t>
            </a:r>
            <a:r>
              <a:rPr lang="en-US" altLang="zh-CN" sz="1600" i="1">
                <a:latin typeface="Symbol" panose="05050102010706020507" pitchFamily="18" charset="2"/>
                <a:ea typeface="宋体" panose="02010600030101010101" pitchFamily="2" charset="-122"/>
              </a:rPr>
              <a:t>l</a:t>
            </a:r>
            <a:r>
              <a:rPr lang="zh-CN" altLang="en-US">
                <a:ea typeface="宋体" panose="02010600030101010101" pitchFamily="2" charset="-122"/>
              </a:rPr>
              <a:t>。</a:t>
            </a:r>
          </a:p>
          <a:p>
            <a:pPr eaLnBrk="1" hangingPunct="1">
              <a:buFontTx/>
              <a:buNone/>
            </a:pPr>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）来自</a:t>
            </a:r>
            <a:r>
              <a:rPr lang="en-US" altLang="zh-CN">
                <a:ea typeface="宋体" panose="02010600030101010101" pitchFamily="2" charset="-122"/>
              </a:rPr>
              <a:t>V</a:t>
            </a:r>
            <a:r>
              <a:rPr lang="zh-CN" altLang="en-US">
                <a:ea typeface="宋体" panose="02010600030101010101" pitchFamily="2" charset="-122"/>
              </a:rPr>
              <a:t>的透射方向</a:t>
            </a:r>
            <a:r>
              <a:rPr lang="en-US" altLang="zh-CN">
                <a:ea typeface="宋体" panose="02010600030101010101" pitchFamily="2" charset="-122"/>
              </a:rPr>
              <a:t>T</a:t>
            </a:r>
            <a:r>
              <a:rPr lang="zh-CN" altLang="en-US">
                <a:ea typeface="宋体" panose="02010600030101010101" pitchFamily="2" charset="-122"/>
              </a:rPr>
              <a:t>的其它物体反射或折射来的光的亮度</a:t>
            </a:r>
            <a:r>
              <a:rPr lang="en-US" altLang="zh-CN" i="1">
                <a:ea typeface="宋体" panose="02010600030101010101" pitchFamily="2" charset="-122"/>
              </a:rPr>
              <a:t>I</a:t>
            </a:r>
            <a:r>
              <a:rPr lang="en-US" altLang="zh-CN" sz="2000" i="1">
                <a:ea typeface="宋体" panose="02010600030101010101" pitchFamily="2" charset="-122"/>
              </a:rPr>
              <a:t>t</a:t>
            </a:r>
            <a:r>
              <a:rPr lang="en-US" altLang="zh-CN" sz="1600" i="1">
                <a:latin typeface="Symbol" panose="05050102010706020507" pitchFamily="18" charset="2"/>
                <a:ea typeface="宋体" panose="02010600030101010101" pitchFamily="2" charset="-122"/>
              </a:rPr>
              <a:t>l</a:t>
            </a:r>
          </a:p>
        </p:txBody>
      </p:sp>
    </p:spTree>
    <p:extLst>
      <p:ext uri="{BB962C8B-B14F-4D97-AF65-F5344CB8AC3E}">
        <p14:creationId xmlns:p14="http://schemas.microsoft.com/office/powerpoint/2010/main" val="45883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F6732C7-2E81-4073-8891-4926B33733A0}"/>
              </a:ext>
            </a:extLst>
          </p:cNvPr>
          <p:cNvSpPr>
            <a:spLocks noGrp="1" noChangeArrowheads="1"/>
          </p:cNvSpPr>
          <p:nvPr>
            <p:ph type="title"/>
          </p:nvPr>
        </p:nvSpPr>
        <p:spPr/>
        <p:txBody>
          <a:bodyPr/>
          <a:lstStyle/>
          <a:p>
            <a:pPr eaLnBrk="1" hangingPunct="1"/>
            <a:r>
              <a:rPr lang="en-US" altLang="zh-CN">
                <a:latin typeface="宋体" panose="02010600030101010101" pitchFamily="2" charset="-122"/>
                <a:ea typeface="宋体" panose="02010600030101010101" pitchFamily="2" charset="-122"/>
              </a:rPr>
              <a:t>Whitted</a:t>
            </a:r>
            <a:r>
              <a:rPr lang="zh-CN" altLang="en-US">
                <a:latin typeface="宋体" panose="02010600030101010101" pitchFamily="2" charset="-122"/>
                <a:ea typeface="宋体" panose="02010600030101010101" pitchFamily="2" charset="-122"/>
              </a:rPr>
              <a:t>光照模型</a:t>
            </a:r>
          </a:p>
        </p:txBody>
      </p:sp>
      <p:sp>
        <p:nvSpPr>
          <p:cNvPr id="41987" name="Rectangle 3">
            <a:extLst>
              <a:ext uri="{FF2B5EF4-FFF2-40B4-BE49-F238E27FC236}">
                <a16:creationId xmlns:a16="http://schemas.microsoft.com/office/drawing/2014/main" id="{0CA09DF4-8208-4AC5-8ECE-5690982266C4}"/>
              </a:ext>
            </a:extLst>
          </p:cNvPr>
          <p:cNvSpPr>
            <a:spLocks noGrp="1" noChangeArrowheads="1"/>
          </p:cNvSpPr>
          <p:nvPr>
            <p:ph type="body" sz="half" idx="1"/>
          </p:nvPr>
        </p:nvSpPr>
        <p:spPr>
          <a:xfrm>
            <a:off x="228600" y="1219200"/>
            <a:ext cx="8520113" cy="5181600"/>
          </a:xfrm>
        </p:spPr>
        <p:txBody>
          <a:bodyPr/>
          <a:lstStyle/>
          <a:p>
            <a:pPr eaLnBrk="1" hangingPunct="1"/>
            <a:r>
              <a:rPr lang="en-US" altLang="zh-CN" sz="2400">
                <a:latin typeface="宋体" panose="02010600030101010101" pitchFamily="2" charset="-122"/>
                <a:ea typeface="宋体" panose="02010600030101010101" pitchFamily="2" charset="-122"/>
              </a:rPr>
              <a:t>Whitted</a:t>
            </a:r>
            <a:r>
              <a:rPr lang="zh-CN" altLang="en-US" sz="2400">
                <a:latin typeface="宋体" panose="02010600030101010101" pitchFamily="2" charset="-122"/>
                <a:ea typeface="宋体" panose="02010600030101010101" pitchFamily="2" charset="-122"/>
              </a:rPr>
              <a:t>光照模型：</a:t>
            </a:r>
            <a:r>
              <a:rPr lang="en-US" altLang="zh-CN" sz="2400" i="1">
                <a:ea typeface="宋体" panose="02010600030101010101" pitchFamily="2" charset="-122"/>
              </a:rPr>
              <a:t>I</a:t>
            </a:r>
            <a:r>
              <a:rPr lang="en-US" altLang="zh-CN" sz="1400" i="1">
                <a:latin typeface="Symbol" panose="05050102010706020507" pitchFamily="18" charset="2"/>
                <a:ea typeface="宋体" panose="02010600030101010101" pitchFamily="2" charset="-122"/>
              </a:rPr>
              <a:t>l</a:t>
            </a:r>
            <a:r>
              <a:rPr lang="en-US" altLang="zh-CN" sz="2400">
                <a:latin typeface="宋体" panose="02010600030101010101" pitchFamily="2" charset="-122"/>
                <a:ea typeface="宋体" panose="02010600030101010101" pitchFamily="2" charset="-122"/>
              </a:rPr>
              <a:t>= </a:t>
            </a:r>
            <a:r>
              <a:rPr lang="en-US" altLang="zh-CN" sz="2400" i="1">
                <a:ea typeface="宋体" panose="02010600030101010101" pitchFamily="2" charset="-122"/>
              </a:rPr>
              <a:t>I</a:t>
            </a:r>
            <a:r>
              <a:rPr lang="en-US" altLang="zh-CN" sz="1400" i="1">
                <a:ea typeface="宋体" panose="02010600030101010101" pitchFamily="2" charset="-122"/>
              </a:rPr>
              <a:t>l</a:t>
            </a:r>
            <a:r>
              <a:rPr lang="en-US" altLang="zh-CN" sz="1400" i="1">
                <a:latin typeface="Symbol" panose="05050102010706020507" pitchFamily="18" charset="2"/>
                <a:ea typeface="宋体" panose="02010600030101010101" pitchFamily="2" charset="-122"/>
              </a:rPr>
              <a:t>l</a:t>
            </a:r>
            <a:r>
              <a:rPr lang="en-US" altLang="zh-CN" sz="2400">
                <a:ea typeface="宋体" panose="02010600030101010101" pitchFamily="2" charset="-122"/>
              </a:rPr>
              <a:t> </a:t>
            </a:r>
            <a:r>
              <a:rPr lang="en-US" altLang="zh-CN" sz="2400">
                <a:latin typeface="宋体" panose="02010600030101010101" pitchFamily="2" charset="-122"/>
                <a:ea typeface="宋体" panose="02010600030101010101" pitchFamily="2" charset="-122"/>
              </a:rPr>
              <a:t>+ </a:t>
            </a:r>
            <a:r>
              <a:rPr lang="en-US" altLang="zh-CN" sz="2400" i="1">
                <a:ea typeface="宋体" panose="02010600030101010101" pitchFamily="2" charset="-122"/>
              </a:rPr>
              <a:t>K</a:t>
            </a:r>
            <a:r>
              <a:rPr lang="en-US" altLang="zh-CN" sz="2400" i="1" baseline="-25000">
                <a:ea typeface="宋体" panose="02010600030101010101" pitchFamily="2" charset="-122"/>
              </a:rPr>
              <a:t>s </a:t>
            </a:r>
            <a:r>
              <a:rPr lang="en-US" altLang="zh-CN" sz="2400" i="1">
                <a:ea typeface="宋体" panose="02010600030101010101" pitchFamily="2" charset="-122"/>
              </a:rPr>
              <a:t>I</a:t>
            </a:r>
            <a:r>
              <a:rPr lang="en-US" altLang="zh-CN" sz="1800" i="1">
                <a:ea typeface="宋体" panose="02010600030101010101" pitchFamily="2" charset="-122"/>
              </a:rPr>
              <a:t>s</a:t>
            </a:r>
            <a:r>
              <a:rPr lang="en-US" altLang="zh-CN" sz="1400" i="1">
                <a:latin typeface="Symbol" panose="05050102010706020507" pitchFamily="18" charset="2"/>
                <a:ea typeface="宋体" panose="02010600030101010101" pitchFamily="2" charset="-122"/>
              </a:rPr>
              <a:t>l</a:t>
            </a:r>
            <a:r>
              <a:rPr lang="en-US" altLang="zh-CN" sz="2400">
                <a:latin typeface="宋体" panose="02010600030101010101" pitchFamily="2" charset="-122"/>
                <a:ea typeface="宋体" panose="02010600030101010101" pitchFamily="2" charset="-122"/>
              </a:rPr>
              <a:t> + </a:t>
            </a:r>
            <a:r>
              <a:rPr lang="en-US" altLang="zh-CN" sz="2400" i="1">
                <a:ea typeface="宋体" panose="02010600030101010101" pitchFamily="2" charset="-122"/>
              </a:rPr>
              <a:t>K</a:t>
            </a:r>
            <a:r>
              <a:rPr lang="en-US" altLang="zh-CN" sz="2400" i="1" baseline="-25000">
                <a:ea typeface="宋体" panose="02010600030101010101" pitchFamily="2" charset="-122"/>
              </a:rPr>
              <a:t>t</a:t>
            </a:r>
            <a:r>
              <a:rPr lang="en-US" altLang="zh-CN" sz="2400" i="1">
                <a:ea typeface="宋体" panose="02010600030101010101" pitchFamily="2" charset="-122"/>
              </a:rPr>
              <a:t>I</a:t>
            </a:r>
            <a:r>
              <a:rPr lang="en-US" altLang="zh-CN" sz="1800" i="1">
                <a:ea typeface="宋体" panose="02010600030101010101" pitchFamily="2" charset="-122"/>
              </a:rPr>
              <a:t>t</a:t>
            </a:r>
            <a:r>
              <a:rPr lang="en-US" altLang="zh-CN" sz="1400" i="1">
                <a:latin typeface="Symbol" panose="05050102010706020507" pitchFamily="18" charset="2"/>
                <a:ea typeface="宋体" panose="02010600030101010101" pitchFamily="2" charset="-122"/>
              </a:rPr>
              <a:t>l</a:t>
            </a:r>
          </a:p>
          <a:p>
            <a:pPr eaLnBrk="1" hangingPunct="1"/>
            <a:r>
              <a:rPr lang="zh-CN" altLang="en-US" sz="2400">
                <a:latin typeface="宋体" panose="02010600030101010101" pitchFamily="2" charset="-122"/>
                <a:ea typeface="宋体" panose="02010600030101010101" pitchFamily="2" charset="-122"/>
              </a:rPr>
              <a:t>或</a:t>
            </a:r>
          </a:p>
          <a:p>
            <a:pPr lvl="1" eaLnBrk="1" hangingPunct="1"/>
            <a:r>
              <a:rPr lang="en-US" altLang="zh-CN" sz="2400" i="1">
                <a:ea typeface="宋体" panose="02010600030101010101" pitchFamily="2" charset="-122"/>
              </a:rPr>
              <a:t>I</a:t>
            </a:r>
            <a:r>
              <a:rPr lang="en-US" altLang="zh-CN" sz="1600" i="1">
                <a:ea typeface="宋体" panose="02010600030101010101" pitchFamily="2" charset="-122"/>
              </a:rPr>
              <a:t>s</a:t>
            </a:r>
            <a:r>
              <a:rPr lang="en-US" altLang="zh-CN" sz="12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为镜面反射方向的入射光强度；</a:t>
            </a:r>
            <a:r>
              <a:rPr lang="en-US" altLang="zh-CN" sz="2400" i="1">
                <a:ea typeface="宋体" panose="02010600030101010101" pitchFamily="2" charset="-122"/>
              </a:rPr>
              <a:t>K</a:t>
            </a:r>
            <a:r>
              <a:rPr lang="en-US" altLang="zh-CN" sz="2400" i="1" baseline="-25000">
                <a:ea typeface="宋体" panose="02010600030101010101" pitchFamily="2" charset="-122"/>
              </a:rPr>
              <a:t>s</a:t>
            </a:r>
            <a:r>
              <a:rPr lang="zh-CN" altLang="en-US" sz="2400">
                <a:latin typeface="宋体" panose="02010600030101010101" pitchFamily="2" charset="-122"/>
                <a:ea typeface="宋体" panose="02010600030101010101" pitchFamily="2" charset="-122"/>
              </a:rPr>
              <a:t>为镜面反射系数，为</a:t>
            </a:r>
            <a:r>
              <a:rPr lang="en-US" altLang="zh-CN" sz="2400">
                <a:latin typeface="宋体" panose="02010600030101010101" pitchFamily="2" charset="-122"/>
                <a:ea typeface="宋体" panose="02010600030101010101" pitchFamily="2" charset="-122"/>
              </a:rPr>
              <a:t>0</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之间的一个常数</a:t>
            </a:r>
          </a:p>
          <a:p>
            <a:pPr lvl="1" eaLnBrk="1" hangingPunct="1"/>
            <a:r>
              <a:rPr lang="en-US" altLang="zh-CN" sz="2400" i="1">
                <a:ea typeface="宋体" panose="02010600030101010101" pitchFamily="2" charset="-122"/>
              </a:rPr>
              <a:t>I</a:t>
            </a:r>
            <a:r>
              <a:rPr lang="en-US" altLang="zh-CN" sz="1600" i="1">
                <a:ea typeface="宋体" panose="02010600030101010101" pitchFamily="2" charset="-122"/>
              </a:rPr>
              <a:t>t</a:t>
            </a:r>
            <a:r>
              <a:rPr lang="en-US" altLang="zh-CN" sz="12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为折射方向光强，</a:t>
            </a:r>
            <a:r>
              <a:rPr lang="en-US" altLang="zh-CN" sz="2400" i="1">
                <a:ea typeface="宋体" panose="02010600030101010101" pitchFamily="2" charset="-122"/>
              </a:rPr>
              <a:t>K</a:t>
            </a:r>
            <a:r>
              <a:rPr lang="en-US" altLang="zh-CN" sz="2400" i="1" baseline="-25000">
                <a:ea typeface="宋体" panose="02010600030101010101" pitchFamily="2" charset="-122"/>
              </a:rPr>
              <a:t>t</a:t>
            </a:r>
            <a:r>
              <a:rPr lang="zh-CN" altLang="en-US" sz="2400">
                <a:latin typeface="宋体" panose="02010600030101010101" pitchFamily="2" charset="-122"/>
                <a:ea typeface="宋体" panose="02010600030101010101" pitchFamily="2" charset="-122"/>
              </a:rPr>
              <a:t>为透射系数，是</a:t>
            </a:r>
            <a:r>
              <a:rPr lang="en-US" altLang="zh-CN" sz="2400">
                <a:latin typeface="宋体" panose="02010600030101010101" pitchFamily="2" charset="-122"/>
                <a:ea typeface="宋体" panose="02010600030101010101" pitchFamily="2" charset="-122"/>
              </a:rPr>
              <a:t>0 </a:t>
            </a:r>
            <a:r>
              <a:rPr lang="zh-CN" altLang="en-US" sz="2400">
                <a:latin typeface="宋体" panose="02010600030101010101" pitchFamily="2" charset="-122"/>
                <a:ea typeface="宋体" panose="02010600030101010101" pitchFamily="2" charset="-122"/>
              </a:rPr>
              <a:t>～ </a:t>
            </a:r>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之间的常数</a:t>
            </a:r>
          </a:p>
          <a:p>
            <a:pPr lvl="1" eaLnBrk="1" hangingPunct="1"/>
            <a:r>
              <a:rPr lang="en-US" altLang="zh-CN" sz="2400" i="1">
                <a:ea typeface="宋体" panose="02010600030101010101" pitchFamily="2" charset="-122"/>
              </a:rPr>
              <a:t>I</a:t>
            </a:r>
            <a:r>
              <a:rPr lang="en-US" altLang="zh-CN" sz="1200" i="1">
                <a:ea typeface="宋体" panose="02010600030101010101" pitchFamily="2" charset="-122"/>
              </a:rPr>
              <a:t>l</a:t>
            </a:r>
            <a:r>
              <a:rPr lang="en-US" altLang="zh-CN" sz="1200" i="1">
                <a:latin typeface="Symbol" panose="05050102010706020507" pitchFamily="18" charset="2"/>
                <a:ea typeface="宋体" panose="02010600030101010101" pitchFamily="2" charset="-122"/>
              </a:rPr>
              <a:t>l</a:t>
            </a:r>
            <a:r>
              <a:rPr lang="zh-CN" altLang="en-US" sz="2400">
                <a:latin typeface="宋体" panose="02010600030101010101" pitchFamily="2" charset="-122"/>
                <a:ea typeface="宋体" panose="02010600030101010101" pitchFamily="2" charset="-122"/>
              </a:rPr>
              <a:t>的计算可采用</a:t>
            </a:r>
            <a:r>
              <a:rPr lang="en-US" altLang="zh-CN" sz="2400">
                <a:latin typeface="宋体" panose="02010600030101010101" pitchFamily="2" charset="-122"/>
                <a:ea typeface="宋体" panose="02010600030101010101" pitchFamily="2" charset="-122"/>
              </a:rPr>
              <a:t>Phong</a:t>
            </a:r>
            <a:r>
              <a:rPr lang="zh-CN" altLang="en-US" sz="2400">
                <a:latin typeface="宋体" panose="02010600030101010101" pitchFamily="2" charset="-122"/>
                <a:ea typeface="宋体" panose="02010600030101010101" pitchFamily="2" charset="-122"/>
              </a:rPr>
              <a:t>模型</a:t>
            </a:r>
          </a:p>
          <a:p>
            <a:pPr lvl="1" eaLnBrk="1" hangingPunct="1">
              <a:buFontTx/>
              <a:buNone/>
            </a:pPr>
            <a:r>
              <a:rPr lang="zh-CN" altLang="en-US" sz="2400">
                <a:latin typeface="宋体" panose="02010600030101010101" pitchFamily="2" charset="-122"/>
                <a:ea typeface="宋体" panose="02010600030101010101" pitchFamily="2" charset="-122"/>
              </a:rPr>
              <a:t>因此，关键是</a:t>
            </a:r>
            <a:r>
              <a:rPr lang="en-US" altLang="zh-CN" sz="2400" i="1">
                <a:ea typeface="宋体" panose="02010600030101010101" pitchFamily="2" charset="-122"/>
              </a:rPr>
              <a:t>I</a:t>
            </a:r>
            <a:r>
              <a:rPr lang="en-US" altLang="zh-CN" sz="2400" i="1" baseline="-25000">
                <a:ea typeface="宋体" panose="02010600030101010101" pitchFamily="2" charset="-122"/>
              </a:rPr>
              <a:t>s</a:t>
            </a:r>
            <a:r>
              <a:rPr lang="zh-CN" altLang="en-US" sz="2400">
                <a:latin typeface="宋体" panose="02010600030101010101" pitchFamily="2" charset="-122"/>
                <a:ea typeface="宋体" panose="02010600030101010101" pitchFamily="2" charset="-122"/>
              </a:rPr>
              <a:t>和</a:t>
            </a:r>
            <a:r>
              <a:rPr lang="en-US" altLang="zh-CN" sz="2400" i="1">
                <a:ea typeface="宋体" panose="02010600030101010101" pitchFamily="2" charset="-122"/>
              </a:rPr>
              <a:t>I</a:t>
            </a:r>
            <a:r>
              <a:rPr lang="en-US" altLang="zh-CN" sz="2400" i="1" baseline="-25000">
                <a:ea typeface="宋体" panose="02010600030101010101" pitchFamily="2" charset="-122"/>
              </a:rPr>
              <a:t>t</a:t>
            </a:r>
            <a:r>
              <a:rPr lang="zh-CN" altLang="en-US" sz="2400">
                <a:latin typeface="宋体" panose="02010600030101010101" pitchFamily="2" charset="-122"/>
                <a:ea typeface="宋体" panose="02010600030101010101" pitchFamily="2" charset="-122"/>
              </a:rPr>
              <a:t>的计算。如何计算呢？</a:t>
            </a:r>
            <a:endParaRPr lang="zh-CN" altLang="en-US" sz="2400">
              <a:ea typeface="宋体" panose="02010600030101010101" pitchFamily="2" charset="-122"/>
            </a:endParaRPr>
          </a:p>
        </p:txBody>
      </p:sp>
      <p:graphicFrame>
        <p:nvGraphicFramePr>
          <p:cNvPr id="41988" name="Object 5">
            <a:extLst>
              <a:ext uri="{FF2B5EF4-FFF2-40B4-BE49-F238E27FC236}">
                <a16:creationId xmlns:a16="http://schemas.microsoft.com/office/drawing/2014/main" id="{FA715356-ED5F-4BC5-A970-EA8DD947FEEE}"/>
              </a:ext>
            </a:extLst>
          </p:cNvPr>
          <p:cNvGraphicFramePr>
            <a:graphicFrameLocks noGrp="1" noChangeAspect="1"/>
          </p:cNvGraphicFramePr>
          <p:nvPr>
            <p:ph sz="half" idx="2"/>
          </p:nvPr>
        </p:nvGraphicFramePr>
        <p:xfrm>
          <a:off x="1116013" y="1700213"/>
          <a:ext cx="3743325" cy="468312"/>
        </p:xfrm>
        <a:graphic>
          <a:graphicData uri="http://schemas.openxmlformats.org/presentationml/2006/ole">
            <mc:AlternateContent xmlns:mc="http://schemas.openxmlformats.org/markup-compatibility/2006">
              <mc:Choice xmlns:v="urn:schemas-microsoft-com:vml" Requires="v">
                <p:oleObj spid="_x0000_s94217" name="Equation" r:id="rId3" imgW="1524000" imgH="190500" progId="">
                  <p:embed/>
                </p:oleObj>
              </mc:Choice>
              <mc:Fallback>
                <p:oleObj name="Equation" r:id="rId3" imgW="1524000" imgH="190500" progId="">
                  <p:embed/>
                  <p:pic>
                    <p:nvPicPr>
                      <p:cNvPr id="41988" name="Object 5">
                        <a:extLst>
                          <a:ext uri="{FF2B5EF4-FFF2-40B4-BE49-F238E27FC236}">
                            <a16:creationId xmlns:a16="http://schemas.microsoft.com/office/drawing/2014/main" id="{FA715356-ED5F-4BC5-A970-EA8DD947FEEE}"/>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700213"/>
                        <a:ext cx="374332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4712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19D14FF-B30C-4122-B56D-A155C70B9168}"/>
              </a:ext>
            </a:extLst>
          </p:cNvPr>
          <p:cNvSpPr>
            <a:spLocks noGrp="1" noChangeArrowheads="1"/>
          </p:cNvSpPr>
          <p:nvPr>
            <p:ph type="title"/>
          </p:nvPr>
        </p:nvSpPr>
        <p:spPr>
          <a:xfrm>
            <a:off x="971550" y="0"/>
            <a:ext cx="8353425" cy="1143000"/>
          </a:xfrm>
        </p:spPr>
        <p:txBody>
          <a:bodyPr/>
          <a:lstStyle/>
          <a:p>
            <a:pPr algn="l" eaLnBrk="1" hangingPunct="1"/>
            <a:r>
              <a:rPr lang="en-US" altLang="zh-CN">
                <a:latin typeface="宋体" panose="02010600030101010101" pitchFamily="2" charset="-122"/>
                <a:ea typeface="宋体" panose="02010600030101010101" pitchFamily="2" charset="-122"/>
              </a:rPr>
              <a:t>Whitted</a:t>
            </a:r>
            <a:r>
              <a:rPr lang="zh-CN" altLang="en-US">
                <a:latin typeface="宋体" panose="02010600030101010101" pitchFamily="2" charset="-122"/>
                <a:ea typeface="宋体" panose="02010600030101010101" pitchFamily="2" charset="-122"/>
              </a:rPr>
              <a:t>光照模型</a:t>
            </a:r>
            <a:r>
              <a:rPr lang="en-US" altLang="zh-CN" sz="3200">
                <a:latin typeface="宋体" panose="02010600030101010101" pitchFamily="2" charset="-122"/>
                <a:ea typeface="宋体" panose="02010600030101010101" pitchFamily="2" charset="-122"/>
              </a:rPr>
              <a:t>-</a:t>
            </a:r>
            <a:r>
              <a:rPr lang="zh-CN" altLang="en-US" sz="3200">
                <a:ea typeface="宋体" panose="02010600030101010101" pitchFamily="2" charset="-122"/>
              </a:rPr>
              <a:t>反射、折射方向计算</a:t>
            </a:r>
          </a:p>
        </p:txBody>
      </p:sp>
      <p:sp>
        <p:nvSpPr>
          <p:cNvPr id="43011" name="Rectangle 3">
            <a:extLst>
              <a:ext uri="{FF2B5EF4-FFF2-40B4-BE49-F238E27FC236}">
                <a16:creationId xmlns:a16="http://schemas.microsoft.com/office/drawing/2014/main" id="{20E8E62C-D6AF-4FB5-BE70-3C519465DE5B}"/>
              </a:ext>
            </a:extLst>
          </p:cNvPr>
          <p:cNvSpPr>
            <a:spLocks noGrp="1" noChangeArrowheads="1"/>
          </p:cNvSpPr>
          <p:nvPr>
            <p:ph type="body" idx="1"/>
          </p:nvPr>
        </p:nvSpPr>
        <p:spPr>
          <a:xfrm>
            <a:off x="685800" y="1295400"/>
            <a:ext cx="7772400" cy="4800600"/>
          </a:xfrm>
        </p:spPr>
        <p:txBody>
          <a:bodyPr/>
          <a:lstStyle/>
          <a:p>
            <a:pPr eaLnBrk="1" hangingPunct="1"/>
            <a:r>
              <a:rPr lang="zh-CN" altLang="en-US">
                <a:latin typeface="宋体" panose="02010600030101010101" pitchFamily="2" charset="-122"/>
                <a:ea typeface="宋体" panose="02010600030101010101" pitchFamily="2" charset="-122"/>
              </a:rPr>
              <a:t>已知视线方向</a:t>
            </a:r>
            <a:r>
              <a:rPr lang="en-US" altLang="zh-CN">
                <a:latin typeface="宋体" panose="02010600030101010101" pitchFamily="2" charset="-122"/>
                <a:ea typeface="宋体" panose="02010600030101010101" pitchFamily="2" charset="-122"/>
              </a:rPr>
              <a:t>V</a:t>
            </a:r>
            <a:r>
              <a:rPr lang="zh-CN" altLang="en-US">
                <a:latin typeface="宋体" panose="02010600030101010101" pitchFamily="2" charset="-122"/>
                <a:ea typeface="宋体" panose="02010600030101010101" pitchFamily="2" charset="-122"/>
              </a:rPr>
              <a:t>，求其反射方向</a:t>
            </a:r>
            <a:r>
              <a:rPr lang="en-US" altLang="zh-CN">
                <a:latin typeface="宋体" panose="02010600030101010101" pitchFamily="2" charset="-122"/>
                <a:ea typeface="宋体" panose="02010600030101010101" pitchFamily="2" charset="-122"/>
              </a:rPr>
              <a:t>R</a:t>
            </a:r>
            <a:r>
              <a:rPr lang="zh-CN" altLang="en-US">
                <a:latin typeface="宋体" panose="02010600030101010101" pitchFamily="2" charset="-122"/>
                <a:ea typeface="宋体" panose="02010600030101010101" pitchFamily="2" charset="-122"/>
              </a:rPr>
              <a:t>与折射方向</a:t>
            </a:r>
            <a:r>
              <a:rPr lang="en-US" altLang="zh-CN">
                <a:latin typeface="宋体" panose="02010600030101010101" pitchFamily="2" charset="-122"/>
                <a:ea typeface="宋体" panose="02010600030101010101" pitchFamily="2" charset="-122"/>
              </a:rPr>
              <a:t>T</a:t>
            </a:r>
            <a:r>
              <a:rPr lang="zh-CN" altLang="en-US">
                <a:latin typeface="宋体" panose="02010600030101010101" pitchFamily="2" charset="-122"/>
                <a:ea typeface="宋体" panose="02010600030101010101" pitchFamily="2" charset="-122"/>
              </a:rPr>
              <a:t>（</a:t>
            </a:r>
            <a:r>
              <a:rPr lang="en-US" altLang="zh-CN">
                <a:ea typeface="宋体" panose="02010600030101010101" pitchFamily="2" charset="-122"/>
              </a:rPr>
              <a:t>N</a:t>
            </a:r>
            <a:r>
              <a:rPr lang="zh-CN" altLang="en-US">
                <a:ea typeface="宋体" panose="02010600030101010101" pitchFamily="2" charset="-122"/>
              </a:rPr>
              <a:t>是表面的法向方向</a:t>
            </a:r>
            <a:r>
              <a:rPr lang="zh-CN" altLang="en-US">
                <a:latin typeface="宋体" panose="02010600030101010101" pitchFamily="2" charset="-122"/>
                <a:ea typeface="宋体" panose="02010600030101010101" pitchFamily="2" charset="-122"/>
              </a:rPr>
              <a:t>）</a:t>
            </a:r>
          </a:p>
          <a:p>
            <a:pPr eaLnBrk="1" hangingPunct="1"/>
            <a:r>
              <a:rPr lang="zh-CN" altLang="en-US">
                <a:ea typeface="宋体" panose="02010600030101010101" pitchFamily="2" charset="-122"/>
              </a:rPr>
              <a:t>视线</a:t>
            </a:r>
            <a:r>
              <a:rPr lang="en-US" altLang="zh-CN">
                <a:ea typeface="宋体" panose="02010600030101010101" pitchFamily="2" charset="-122"/>
              </a:rPr>
              <a:t>V</a:t>
            </a:r>
            <a:r>
              <a:rPr lang="zh-CN" altLang="en-US">
                <a:ea typeface="宋体" panose="02010600030101010101" pitchFamily="2" charset="-122"/>
              </a:rPr>
              <a:t>的反射方向</a:t>
            </a:r>
            <a:r>
              <a:rPr lang="en-US" altLang="zh-CN">
                <a:ea typeface="宋体" panose="02010600030101010101" pitchFamily="2" charset="-122"/>
              </a:rPr>
              <a:t>R</a:t>
            </a:r>
          </a:p>
          <a:p>
            <a:pPr eaLnBrk="1" hangingPunct="1"/>
            <a:endParaRPr lang="en-US" altLang="zh-CN">
              <a:ea typeface="宋体" panose="02010600030101010101" pitchFamily="2" charset="-122"/>
            </a:endParaRPr>
          </a:p>
          <a:p>
            <a:pPr eaLnBrk="1" hangingPunct="1"/>
            <a:r>
              <a:rPr lang="zh-CN" altLang="en-US">
                <a:latin typeface="宋体" panose="02010600030101010101" pitchFamily="2" charset="-122"/>
                <a:ea typeface="宋体" panose="02010600030101010101" pitchFamily="2" charset="-122"/>
              </a:rPr>
              <a:t>折射方向</a:t>
            </a:r>
            <a:r>
              <a:rPr lang="en-US" altLang="zh-CN">
                <a:latin typeface="宋体" panose="02010600030101010101" pitchFamily="2" charset="-122"/>
                <a:ea typeface="宋体" panose="02010600030101010101" pitchFamily="2" charset="-122"/>
              </a:rPr>
              <a:t>T</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lvl="1"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graphicFrame>
        <p:nvGraphicFramePr>
          <p:cNvPr id="43012" name="Object 4">
            <a:extLst>
              <a:ext uri="{FF2B5EF4-FFF2-40B4-BE49-F238E27FC236}">
                <a16:creationId xmlns:a16="http://schemas.microsoft.com/office/drawing/2014/main" id="{B4CF2170-6AED-42A4-BAE5-C848E376221C}"/>
              </a:ext>
            </a:extLst>
          </p:cNvPr>
          <p:cNvGraphicFramePr>
            <a:graphicFrameLocks noChangeAspect="1"/>
          </p:cNvGraphicFramePr>
          <p:nvPr/>
        </p:nvGraphicFramePr>
        <p:xfrm>
          <a:off x="5562600" y="2743200"/>
          <a:ext cx="3222625" cy="3095625"/>
        </p:xfrm>
        <a:graphic>
          <a:graphicData uri="http://schemas.openxmlformats.org/presentationml/2006/ole">
            <mc:AlternateContent xmlns:mc="http://schemas.openxmlformats.org/markup-compatibility/2006">
              <mc:Choice xmlns:v="urn:schemas-microsoft-com:vml" Requires="v">
                <p:oleObj spid="_x0000_s95255" name="VISIO" r:id="rId3" imgW="2549880" imgH="2448000" progId="">
                  <p:embed/>
                </p:oleObj>
              </mc:Choice>
              <mc:Fallback>
                <p:oleObj name="VISIO" r:id="rId3" imgW="2549880" imgH="2448000" progId="">
                  <p:embed/>
                  <p:pic>
                    <p:nvPicPr>
                      <p:cNvPr id="43012" name="Object 4">
                        <a:extLst>
                          <a:ext uri="{FF2B5EF4-FFF2-40B4-BE49-F238E27FC236}">
                            <a16:creationId xmlns:a16="http://schemas.microsoft.com/office/drawing/2014/main" id="{B4CF2170-6AED-42A4-BAE5-C848E3762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743200"/>
                        <a:ext cx="3222625" cy="3095625"/>
                      </a:xfrm>
                      <a:prstGeom prst="rect">
                        <a:avLst/>
                      </a:prstGeom>
                      <a:solidFill>
                        <a:schemeClr val="bg1"/>
                      </a:solidFill>
                    </p:spPr>
                  </p:pic>
                </p:oleObj>
              </mc:Fallback>
            </mc:AlternateContent>
          </a:graphicData>
        </a:graphic>
      </p:graphicFrame>
      <p:graphicFrame>
        <p:nvGraphicFramePr>
          <p:cNvPr id="43013" name="Object 5">
            <a:extLst>
              <a:ext uri="{FF2B5EF4-FFF2-40B4-BE49-F238E27FC236}">
                <a16:creationId xmlns:a16="http://schemas.microsoft.com/office/drawing/2014/main" id="{62D6A5FE-2353-4AFE-81AC-986E1D066FB9}"/>
              </a:ext>
            </a:extLst>
          </p:cNvPr>
          <p:cNvGraphicFramePr>
            <a:graphicFrameLocks noChangeAspect="1"/>
          </p:cNvGraphicFramePr>
          <p:nvPr/>
        </p:nvGraphicFramePr>
        <p:xfrm>
          <a:off x="1143000" y="2971800"/>
          <a:ext cx="3143250" cy="534988"/>
        </p:xfrm>
        <a:graphic>
          <a:graphicData uri="http://schemas.openxmlformats.org/presentationml/2006/ole">
            <mc:AlternateContent xmlns:mc="http://schemas.openxmlformats.org/markup-compatibility/2006">
              <mc:Choice xmlns:v="urn:schemas-microsoft-com:vml" Requires="v">
                <p:oleObj spid="_x0000_s95256" name="Equation" r:id="rId5" imgW="1193800" imgH="203200" progId="">
                  <p:embed/>
                </p:oleObj>
              </mc:Choice>
              <mc:Fallback>
                <p:oleObj name="Equation" r:id="rId5" imgW="1193800" imgH="203200" progId="">
                  <p:embed/>
                  <p:pic>
                    <p:nvPicPr>
                      <p:cNvPr id="43013" name="Object 5">
                        <a:extLst>
                          <a:ext uri="{FF2B5EF4-FFF2-40B4-BE49-F238E27FC236}">
                            <a16:creationId xmlns:a16="http://schemas.microsoft.com/office/drawing/2014/main" id="{62D6A5FE-2353-4AFE-81AC-986E1D066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971800"/>
                        <a:ext cx="3143250" cy="534988"/>
                      </a:xfrm>
                      <a:prstGeom prst="rect">
                        <a:avLst/>
                      </a:prstGeom>
                      <a:solidFill>
                        <a:schemeClr val="bg1"/>
                      </a:solidFill>
                    </p:spPr>
                  </p:pic>
                </p:oleObj>
              </mc:Fallback>
            </mc:AlternateContent>
          </a:graphicData>
        </a:graphic>
      </p:graphicFrame>
      <p:graphicFrame>
        <p:nvGraphicFramePr>
          <p:cNvPr id="43014" name="Object 6">
            <a:extLst>
              <a:ext uri="{FF2B5EF4-FFF2-40B4-BE49-F238E27FC236}">
                <a16:creationId xmlns:a16="http://schemas.microsoft.com/office/drawing/2014/main" id="{048148A4-4532-4B2C-9620-79FB48C9D8B6}"/>
              </a:ext>
            </a:extLst>
          </p:cNvPr>
          <p:cNvGraphicFramePr>
            <a:graphicFrameLocks noChangeAspect="1"/>
          </p:cNvGraphicFramePr>
          <p:nvPr/>
        </p:nvGraphicFramePr>
        <p:xfrm>
          <a:off x="1068388" y="4267200"/>
          <a:ext cx="3651250" cy="1395413"/>
        </p:xfrm>
        <a:graphic>
          <a:graphicData uri="http://schemas.openxmlformats.org/presentationml/2006/ole">
            <mc:AlternateContent xmlns:mc="http://schemas.openxmlformats.org/markup-compatibility/2006">
              <mc:Choice xmlns:v="urn:schemas-microsoft-com:vml" Requires="v">
                <p:oleObj spid="_x0000_s95257" name="Equation" r:id="rId7" imgW="1727200" imgH="660400" progId="">
                  <p:embed/>
                </p:oleObj>
              </mc:Choice>
              <mc:Fallback>
                <p:oleObj name="Equation" r:id="rId7" imgW="1727200" imgH="660400" progId="">
                  <p:embed/>
                  <p:pic>
                    <p:nvPicPr>
                      <p:cNvPr id="43014" name="Object 6">
                        <a:extLst>
                          <a:ext uri="{FF2B5EF4-FFF2-40B4-BE49-F238E27FC236}">
                            <a16:creationId xmlns:a16="http://schemas.microsoft.com/office/drawing/2014/main" id="{048148A4-4532-4B2C-9620-79FB48C9D8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8388" y="4267200"/>
                        <a:ext cx="3651250" cy="139541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8291027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hpu</Template>
  <TotalTime>4839</TotalTime>
  <Words>2598</Words>
  <Application>Microsoft Office PowerPoint</Application>
  <PresentationFormat>全屏显示(4:3)</PresentationFormat>
  <Paragraphs>256</Paragraphs>
  <Slides>47</Slides>
  <Notes>2</Notes>
  <HiddenSlides>3</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47</vt:i4>
      </vt:variant>
    </vt:vector>
  </HeadingPairs>
  <TitlesOfParts>
    <vt:vector size="62" baseType="lpstr">
      <vt:lpstr>黑体</vt:lpstr>
      <vt:lpstr>华文彩云</vt:lpstr>
      <vt:lpstr>楷体_GB2312</vt:lpstr>
      <vt:lpstr>宋体</vt:lpstr>
      <vt:lpstr>微软雅黑</vt:lpstr>
      <vt:lpstr>Arial</vt:lpstr>
      <vt:lpstr>Symbol</vt:lpstr>
      <vt:lpstr>Tahoma</vt:lpstr>
      <vt:lpstr>Times New Roman</vt:lpstr>
      <vt:lpstr>Wingdings</vt:lpstr>
      <vt:lpstr>Default Design</vt:lpstr>
      <vt:lpstr>Image</vt:lpstr>
      <vt:lpstr>Equation</vt:lpstr>
      <vt:lpstr>VISIO</vt:lpstr>
      <vt:lpstr>公式</vt:lpstr>
      <vt:lpstr>真实感图形技术-光线跟踪与纹理映射</vt:lpstr>
      <vt:lpstr>光线跟踪与纹理映射</vt:lpstr>
      <vt:lpstr>光线跟踪技术</vt:lpstr>
      <vt:lpstr>整体光照明模型</vt:lpstr>
      <vt:lpstr>整体光照明模型</vt:lpstr>
      <vt:lpstr>整体光照明模型</vt:lpstr>
      <vt:lpstr>Whitted光照模型</vt:lpstr>
      <vt:lpstr>Whitted光照模型</vt:lpstr>
      <vt:lpstr>Whitted光照模型-反射、折射方向计算</vt:lpstr>
      <vt:lpstr>整体光照明模型</vt:lpstr>
      <vt:lpstr>光线跟踪与纹理映射</vt:lpstr>
      <vt:lpstr>光线跟踪算法的基本原理</vt:lpstr>
      <vt:lpstr>光线跟踪算法的基本原理</vt:lpstr>
      <vt:lpstr>光线跟踪算法的基本原理</vt:lpstr>
      <vt:lpstr>光线跟踪算法的基本原理</vt:lpstr>
      <vt:lpstr>光线跟踪算法-算法描述</vt:lpstr>
      <vt:lpstr>光线跟踪算法-算法描述</vt:lpstr>
      <vt:lpstr>光线跟踪算法</vt:lpstr>
      <vt:lpstr>光线跟踪算法</vt:lpstr>
      <vt:lpstr>光线跟踪与纹理映射</vt:lpstr>
      <vt:lpstr>加速光线跟踪技术</vt:lpstr>
      <vt:lpstr>包围盒技术</vt:lpstr>
      <vt:lpstr>包围盒技术</vt:lpstr>
      <vt:lpstr>空间剖分技术</vt:lpstr>
      <vt:lpstr>空间网格剖分方法</vt:lpstr>
      <vt:lpstr>光线跟踪与纹理映射</vt:lpstr>
      <vt:lpstr>问题提出</vt:lpstr>
      <vt:lpstr>纹理映射</vt:lpstr>
      <vt:lpstr>纹理</vt:lpstr>
      <vt:lpstr>纹理映射</vt:lpstr>
      <vt:lpstr>映射方法</vt:lpstr>
      <vt:lpstr>纹理映射</vt:lpstr>
      <vt:lpstr>纹理映射</vt:lpstr>
      <vt:lpstr>2D纹理映射</vt:lpstr>
      <vt:lpstr>纹理映射</vt:lpstr>
      <vt:lpstr>2D纹理映射</vt:lpstr>
      <vt:lpstr>WebGL纹理映射</vt:lpstr>
      <vt:lpstr>纹理映射</vt:lpstr>
      <vt:lpstr>什么丢失了？</vt:lpstr>
      <vt:lpstr>Phong 法向插值启示</vt:lpstr>
      <vt:lpstr>凹凸纹理映射</vt:lpstr>
      <vt:lpstr>凹凸纹理映射</vt:lpstr>
      <vt:lpstr>凹凸纹理映射</vt:lpstr>
      <vt:lpstr>凹凸纹理映射</vt:lpstr>
      <vt:lpstr>凹凸纹理映射</vt:lpstr>
      <vt:lpstr>凹凸纹理映射</vt:lpstr>
      <vt:lpstr>光线跟踪与纹理映射</vt:lpstr>
    </vt:vector>
  </TitlesOfParts>
  <Company>yb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简单光照明模型 </dc:title>
  <dc:creator>winbook</dc:creator>
  <cp:lastModifiedBy>Jiang Xiaofeng</cp:lastModifiedBy>
  <cp:revision>373</cp:revision>
  <dcterms:created xsi:type="dcterms:W3CDTF">2004-05-01T07:53:18Z</dcterms:created>
  <dcterms:modified xsi:type="dcterms:W3CDTF">2023-12-01T00:58:57Z</dcterms:modified>
</cp:coreProperties>
</file>